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3" r:id="rId8"/>
    <p:sldId id="304" r:id="rId9"/>
    <p:sldId id="305" r:id="rId10"/>
    <p:sldId id="306" r:id="rId11"/>
    <p:sldId id="307" r:id="rId12"/>
    <p:sldId id="302" r:id="rId13"/>
    <p:sldId id="326" r:id="rId14"/>
    <p:sldId id="309" r:id="rId15"/>
    <p:sldId id="310" r:id="rId16"/>
    <p:sldId id="327"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5" r:id="rId32"/>
    <p:sldId id="335" r:id="rId33"/>
    <p:sldId id="328" r:id="rId34"/>
    <p:sldId id="336" r:id="rId35"/>
    <p:sldId id="329" r:id="rId36"/>
    <p:sldId id="337" r:id="rId37"/>
    <p:sldId id="330" r:id="rId38"/>
    <p:sldId id="338" r:id="rId39"/>
    <p:sldId id="331" r:id="rId40"/>
    <p:sldId id="339" r:id="rId41"/>
    <p:sldId id="332" r:id="rId42"/>
    <p:sldId id="33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478868-6A40-4D81-8F66-231834D92D91}">
          <p14:sldIdLst>
            <p14:sldId id="298"/>
            <p14:sldId id="300"/>
            <p14:sldId id="301"/>
            <p14:sldId id="303"/>
            <p14:sldId id="304"/>
            <p14:sldId id="305"/>
            <p14:sldId id="306"/>
            <p14:sldId id="307"/>
            <p14:sldId id="302"/>
            <p14:sldId id="326"/>
            <p14:sldId id="309"/>
            <p14:sldId id="310"/>
            <p14:sldId id="327"/>
            <p14:sldId id="311"/>
            <p14:sldId id="312"/>
            <p14:sldId id="313"/>
            <p14:sldId id="314"/>
            <p14:sldId id="315"/>
            <p14:sldId id="316"/>
            <p14:sldId id="317"/>
            <p14:sldId id="318"/>
            <p14:sldId id="319"/>
            <p14:sldId id="320"/>
            <p14:sldId id="321"/>
            <p14:sldId id="322"/>
            <p14:sldId id="323"/>
            <p14:sldId id="324"/>
            <p14:sldId id="325"/>
            <p14:sldId id="335"/>
            <p14:sldId id="328"/>
            <p14:sldId id="336"/>
            <p14:sldId id="329"/>
            <p14:sldId id="337"/>
            <p14:sldId id="330"/>
            <p14:sldId id="338"/>
            <p14:sldId id="331"/>
            <p14:sldId id="339"/>
            <p14:sldId id="332"/>
            <p14:sldId id="334"/>
          </p14:sldIdLst>
        </p14:section>
        <p14:section name="Untitled Section" id="{373CFA13-A460-41EF-B903-13D6D70527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9" autoAdjust="0"/>
  </p:normalViewPr>
  <p:slideViewPr>
    <p:cSldViewPr snapToGrid="0">
      <p:cViewPr>
        <p:scale>
          <a:sx n="51" d="100"/>
          <a:sy n="51" d="100"/>
        </p:scale>
        <p:origin x="-62" y="5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6/19/2025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6/19/2025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6/19/2025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6/19/2025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6/19/2025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6/19/2025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6/19/2025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6/19/2025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6/19/2025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6/19/2025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425117" cy="2901694"/>
          </a:xfrm>
        </p:spPr>
        <p:txBody>
          <a:bodyPr anchor="b">
            <a:normAutofit fontScale="90000"/>
          </a:bodyPr>
          <a:lstStyle/>
          <a:p>
            <a:r>
              <a:rPr lang="en-US" sz="3600" dirty="0"/>
              <a:t>MARKETING AND RETAIL ANALYTICS PROJECT</a:t>
            </a:r>
            <a:br>
              <a:rPr lang="en-US" sz="3600" dirty="0"/>
            </a:br>
            <a:r>
              <a:rPr lang="en-US" sz="3600" dirty="0"/>
              <a:t> </a:t>
            </a:r>
            <a:br>
              <a:rPr lang="en-US" sz="3600" dirty="0"/>
            </a:br>
            <a:r>
              <a:rPr lang="en-IN" sz="3600" dirty="0"/>
              <a:t>- PART 1</a:t>
            </a:r>
            <a:endParaRPr lang="en-US" sz="36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-hiya shah</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DC45-1DB1-A1C5-2BD8-BA1ABA40E3D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95D2BE6E-2A00-C2AE-3B23-8ACE21AE198B}"/>
              </a:ext>
            </a:extLst>
          </p:cNvPr>
          <p:cNvPicPr>
            <a:picLocks noGrp="1" noChangeAspect="1"/>
          </p:cNvPicPr>
          <p:nvPr>
            <p:ph idx="1"/>
          </p:nvPr>
        </p:nvPicPr>
        <p:blipFill>
          <a:blip r:embed="rId2"/>
          <a:stretch>
            <a:fillRect/>
          </a:stretch>
        </p:blipFill>
        <p:spPr>
          <a:xfrm>
            <a:off x="749240" y="2048239"/>
            <a:ext cx="6406698" cy="3760788"/>
          </a:xfrm>
        </p:spPr>
      </p:pic>
      <p:sp>
        <p:nvSpPr>
          <p:cNvPr id="6" name="TextBox 5">
            <a:extLst>
              <a:ext uri="{FF2B5EF4-FFF2-40B4-BE49-F238E27FC236}">
                <a16:creationId xmlns:a16="http://schemas.microsoft.com/office/drawing/2014/main" id="{F9487F1D-BD09-D49C-29F1-7F009B696F74}"/>
              </a:ext>
            </a:extLst>
          </p:cNvPr>
          <p:cNvSpPr txBox="1"/>
          <p:nvPr/>
        </p:nvSpPr>
        <p:spPr>
          <a:xfrm>
            <a:off x="7345180" y="2048239"/>
            <a:ext cx="4097580"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Yearly, Quarterly, monthly, Weekly time series analysis &amp; its trend are been shown. We observed that in Last quarter sales are high as compared to other quarters. There is a seasonality seen.</a:t>
            </a:r>
            <a:endParaRPr lang="en-IN" dirty="0"/>
          </a:p>
        </p:txBody>
      </p:sp>
    </p:spTree>
    <p:extLst>
      <p:ext uri="{BB962C8B-B14F-4D97-AF65-F5344CB8AC3E}">
        <p14:creationId xmlns:p14="http://schemas.microsoft.com/office/powerpoint/2010/main" val="3932935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1E6D-508F-5B12-C07D-C6E4E17FBE7E}"/>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75886742-CE8A-2A97-AE69-70956554BE5E}"/>
              </a:ext>
            </a:extLst>
          </p:cNvPr>
          <p:cNvPicPr>
            <a:picLocks noChangeAspect="1"/>
          </p:cNvPicPr>
          <p:nvPr/>
        </p:nvPicPr>
        <p:blipFill>
          <a:blip r:embed="rId2"/>
          <a:stretch>
            <a:fillRect/>
          </a:stretch>
        </p:blipFill>
        <p:spPr>
          <a:xfrm>
            <a:off x="-54518" y="3429000"/>
            <a:ext cx="12121600" cy="2791918"/>
          </a:xfrm>
          <a:prstGeom prst="rect">
            <a:avLst/>
          </a:prstGeom>
        </p:spPr>
      </p:pic>
      <p:pic>
        <p:nvPicPr>
          <p:cNvPr id="11" name="Picture 10">
            <a:extLst>
              <a:ext uri="{FF2B5EF4-FFF2-40B4-BE49-F238E27FC236}">
                <a16:creationId xmlns:a16="http://schemas.microsoft.com/office/drawing/2014/main" id="{410EB42F-C6C1-BB37-13EB-1CE31A6F44F3}"/>
              </a:ext>
            </a:extLst>
          </p:cNvPr>
          <p:cNvPicPr>
            <a:picLocks noChangeAspect="1"/>
          </p:cNvPicPr>
          <p:nvPr/>
        </p:nvPicPr>
        <p:blipFill>
          <a:blip r:embed="rId3"/>
          <a:stretch>
            <a:fillRect/>
          </a:stretch>
        </p:blipFill>
        <p:spPr>
          <a:xfrm>
            <a:off x="6096000" y="0"/>
            <a:ext cx="6333115" cy="3806658"/>
          </a:xfrm>
          <a:prstGeom prst="rect">
            <a:avLst/>
          </a:prstGeom>
        </p:spPr>
      </p:pic>
      <p:pic>
        <p:nvPicPr>
          <p:cNvPr id="13" name="Picture 12">
            <a:extLst>
              <a:ext uri="{FF2B5EF4-FFF2-40B4-BE49-F238E27FC236}">
                <a16:creationId xmlns:a16="http://schemas.microsoft.com/office/drawing/2014/main" id="{695E727C-204C-2002-D1D2-233AC74F939C}"/>
              </a:ext>
            </a:extLst>
          </p:cNvPr>
          <p:cNvPicPr>
            <a:picLocks noChangeAspect="1"/>
          </p:cNvPicPr>
          <p:nvPr/>
        </p:nvPicPr>
        <p:blipFill>
          <a:blip r:embed="rId4"/>
          <a:stretch>
            <a:fillRect/>
          </a:stretch>
        </p:blipFill>
        <p:spPr>
          <a:xfrm>
            <a:off x="-980241" y="-16635"/>
            <a:ext cx="7076241" cy="3445635"/>
          </a:xfrm>
          <a:prstGeom prst="rect">
            <a:avLst/>
          </a:prstGeom>
        </p:spPr>
      </p:pic>
    </p:spTree>
    <p:extLst>
      <p:ext uri="{BB962C8B-B14F-4D97-AF65-F5344CB8AC3E}">
        <p14:creationId xmlns:p14="http://schemas.microsoft.com/office/powerpoint/2010/main" val="360943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9BB1-6360-E9D5-B52C-CFFAF3FED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4B0D335-446A-E401-DCA9-25597348ECA5}"/>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B3B60E31-CA73-2835-CE81-3D5E9CFB1DC6}"/>
              </a:ext>
            </a:extLst>
          </p:cNvPr>
          <p:cNvPicPr>
            <a:picLocks noChangeAspect="1"/>
          </p:cNvPicPr>
          <p:nvPr/>
        </p:nvPicPr>
        <p:blipFill>
          <a:blip r:embed="rId2"/>
          <a:stretch>
            <a:fillRect/>
          </a:stretch>
        </p:blipFill>
        <p:spPr>
          <a:xfrm>
            <a:off x="749178" y="0"/>
            <a:ext cx="10693644" cy="6223657"/>
          </a:xfrm>
          <a:prstGeom prst="rect">
            <a:avLst/>
          </a:prstGeom>
        </p:spPr>
      </p:pic>
    </p:spTree>
    <p:extLst>
      <p:ext uri="{BB962C8B-B14F-4D97-AF65-F5344CB8AC3E}">
        <p14:creationId xmlns:p14="http://schemas.microsoft.com/office/powerpoint/2010/main" val="400806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C476-49B3-C2F0-FC33-459A8901A6F0}"/>
              </a:ext>
            </a:extLst>
          </p:cNvPr>
          <p:cNvSpPr>
            <a:spLocks noGrp="1"/>
          </p:cNvSpPr>
          <p:nvPr>
            <p:ph type="title"/>
          </p:nvPr>
        </p:nvSpPr>
        <p:spPr/>
        <p:txBody>
          <a:bodyPr/>
          <a:lstStyle/>
          <a:p>
            <a:r>
              <a:rPr lang="en-US" dirty="0">
                <a:solidFill>
                  <a:schemeClr val="tx1"/>
                </a:solidFill>
              </a:rPr>
              <a:t>Country Wise Quantity ordered</a:t>
            </a:r>
            <a:br>
              <a:rPr lang="en-US" dirty="0">
                <a:solidFill>
                  <a:schemeClr val="tx1"/>
                </a:solidFill>
              </a:rPr>
            </a:br>
            <a:endParaRPr lang="en-IN" dirty="0">
              <a:solidFill>
                <a:schemeClr val="tx1"/>
              </a:solidFill>
            </a:endParaRPr>
          </a:p>
        </p:txBody>
      </p:sp>
      <p:sp>
        <p:nvSpPr>
          <p:cNvPr id="3" name="Content Placeholder 2">
            <a:extLst>
              <a:ext uri="{FF2B5EF4-FFF2-40B4-BE49-F238E27FC236}">
                <a16:creationId xmlns:a16="http://schemas.microsoft.com/office/drawing/2014/main" id="{B6702AFA-6EDA-1A7A-D54E-F94E3AFAADCD}"/>
              </a:ext>
            </a:extLst>
          </p:cNvPr>
          <p:cNvSpPr>
            <a:spLocks noGrp="1"/>
          </p:cNvSpPr>
          <p:nvPr>
            <p:ph idx="1"/>
          </p:nvPr>
        </p:nvSpPr>
        <p:spPr>
          <a:xfrm>
            <a:off x="8919148" y="2108201"/>
            <a:ext cx="2236532" cy="3760891"/>
          </a:xfrm>
        </p:spPr>
        <p:txBody>
          <a:bodyPr>
            <a:normAutofit fontScale="92500" lnSpcReduction="20000"/>
          </a:bodyPr>
          <a:lstStyle/>
          <a:p>
            <a:pPr marL="285750" indent="-285750">
              <a:buFont typeface="Arial" panose="020B0604020202020204" pitchFamily="34" charset="0"/>
              <a:buChar char="•"/>
            </a:pPr>
            <a:r>
              <a:rPr lang="en-US" sz="2000" b="1" dirty="0">
                <a:solidFill>
                  <a:schemeClr val="tx1"/>
                </a:solidFill>
              </a:rPr>
              <a:t>USA has the highest count of customers(32) and Ireland has the least count of customers(1).</a:t>
            </a:r>
          </a:p>
          <a:p>
            <a:pPr marL="285750" indent="-285750">
              <a:buFont typeface="Arial" panose="020B0604020202020204" pitchFamily="34" charset="0"/>
              <a:buChar char="•"/>
            </a:pPr>
            <a:r>
              <a:rPr lang="en-IN" sz="2000" dirty="0">
                <a:solidFill>
                  <a:schemeClr val="tx1"/>
                </a:solidFill>
              </a:rPr>
              <a:t>Also USA has the highest quantity ordered, in which San Rafael, NYC holds the highest record.</a:t>
            </a:r>
          </a:p>
          <a:p>
            <a:endParaRPr lang="en-IN" dirty="0">
              <a:solidFill>
                <a:schemeClr val="tx1"/>
              </a:solidFill>
            </a:endParaRPr>
          </a:p>
        </p:txBody>
      </p:sp>
      <p:pic>
        <p:nvPicPr>
          <p:cNvPr id="5" name="Picture 4">
            <a:extLst>
              <a:ext uri="{FF2B5EF4-FFF2-40B4-BE49-F238E27FC236}">
                <a16:creationId xmlns:a16="http://schemas.microsoft.com/office/drawing/2014/main" id="{FAF769A3-CD0C-E4FE-A047-D16DE10EE7DA}"/>
              </a:ext>
            </a:extLst>
          </p:cNvPr>
          <p:cNvPicPr>
            <a:picLocks noChangeAspect="1"/>
          </p:cNvPicPr>
          <p:nvPr/>
        </p:nvPicPr>
        <p:blipFill>
          <a:blip r:embed="rId2"/>
          <a:stretch>
            <a:fillRect/>
          </a:stretch>
        </p:blipFill>
        <p:spPr>
          <a:xfrm>
            <a:off x="495145" y="1948013"/>
            <a:ext cx="8064239" cy="4446513"/>
          </a:xfrm>
          <a:prstGeom prst="rect">
            <a:avLst/>
          </a:prstGeom>
        </p:spPr>
      </p:pic>
    </p:spTree>
    <p:extLst>
      <p:ext uri="{BB962C8B-B14F-4D97-AF65-F5344CB8AC3E}">
        <p14:creationId xmlns:p14="http://schemas.microsoft.com/office/powerpoint/2010/main" val="1579831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CAEF-4D03-43A6-B1E4-AAE203A7AE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4D51EE-91F1-D2E2-782E-BC4668553B7D}"/>
              </a:ext>
            </a:extLst>
          </p:cNvPr>
          <p:cNvSpPr>
            <a:spLocks noGrp="1"/>
          </p:cNvSpPr>
          <p:nvPr>
            <p:ph idx="1"/>
          </p:nvPr>
        </p:nvSpPr>
        <p:spPr/>
        <p:txBody>
          <a:bodyPr/>
          <a:lstStyle/>
          <a:p>
            <a:endParaRPr lang="en-IN" dirty="0"/>
          </a:p>
        </p:txBody>
      </p:sp>
      <p:pic>
        <p:nvPicPr>
          <p:cNvPr id="17" name="Picture 16">
            <a:extLst>
              <a:ext uri="{FF2B5EF4-FFF2-40B4-BE49-F238E27FC236}">
                <a16:creationId xmlns:a16="http://schemas.microsoft.com/office/drawing/2014/main" id="{28D6B2B9-5C8E-3734-F963-BBD2CF638A9A}"/>
              </a:ext>
            </a:extLst>
          </p:cNvPr>
          <p:cNvPicPr>
            <a:picLocks noChangeAspect="1"/>
          </p:cNvPicPr>
          <p:nvPr/>
        </p:nvPicPr>
        <p:blipFill>
          <a:blip r:embed="rId2"/>
          <a:stretch>
            <a:fillRect/>
          </a:stretch>
        </p:blipFill>
        <p:spPr>
          <a:xfrm>
            <a:off x="707644" y="673061"/>
            <a:ext cx="10776711" cy="5196031"/>
          </a:xfrm>
          <a:prstGeom prst="rect">
            <a:avLst/>
          </a:prstGeom>
        </p:spPr>
      </p:pic>
    </p:spTree>
    <p:extLst>
      <p:ext uri="{BB962C8B-B14F-4D97-AF65-F5344CB8AC3E}">
        <p14:creationId xmlns:p14="http://schemas.microsoft.com/office/powerpoint/2010/main" val="56903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0777-2581-D81D-AE73-4C839F7102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A5C3C8-959C-ACCE-994D-6924204E2399}"/>
              </a:ext>
            </a:extLst>
          </p:cNvPr>
          <p:cNvSpPr>
            <a:spLocks noGrp="1"/>
          </p:cNvSpPr>
          <p:nvPr>
            <p:ph idx="1"/>
          </p:nvPr>
        </p:nvSpPr>
        <p:spPr/>
        <p:txBody>
          <a:bodyPr/>
          <a:lstStyle/>
          <a:p>
            <a:endParaRPr lang="en-IN"/>
          </a:p>
        </p:txBody>
      </p:sp>
      <p:pic>
        <p:nvPicPr>
          <p:cNvPr id="15" name="Picture 14">
            <a:extLst>
              <a:ext uri="{FF2B5EF4-FFF2-40B4-BE49-F238E27FC236}">
                <a16:creationId xmlns:a16="http://schemas.microsoft.com/office/drawing/2014/main" id="{44F92D0B-B221-7E20-DEC9-806B38E90BA1}"/>
              </a:ext>
            </a:extLst>
          </p:cNvPr>
          <p:cNvPicPr>
            <a:picLocks noChangeAspect="1"/>
          </p:cNvPicPr>
          <p:nvPr/>
        </p:nvPicPr>
        <p:blipFill>
          <a:blip r:embed="rId2"/>
          <a:stretch>
            <a:fillRect/>
          </a:stretch>
        </p:blipFill>
        <p:spPr>
          <a:xfrm>
            <a:off x="644293" y="517036"/>
            <a:ext cx="10964374" cy="5352056"/>
          </a:xfrm>
          <a:prstGeom prst="rect">
            <a:avLst/>
          </a:prstGeom>
        </p:spPr>
      </p:pic>
    </p:spTree>
    <p:extLst>
      <p:ext uri="{BB962C8B-B14F-4D97-AF65-F5344CB8AC3E}">
        <p14:creationId xmlns:p14="http://schemas.microsoft.com/office/powerpoint/2010/main" val="230733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9C28-EC9A-BAAB-A66D-BF7D2026B3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936A65-8705-3594-8B36-4A535BB18434}"/>
              </a:ext>
            </a:extLst>
          </p:cNvPr>
          <p:cNvSpPr>
            <a:spLocks noGrp="1"/>
          </p:cNvSpPr>
          <p:nvPr>
            <p:ph idx="1"/>
          </p:nvPr>
        </p:nvSpPr>
        <p:spPr/>
        <p:txBody>
          <a:bodyPr/>
          <a:lstStyle/>
          <a:p>
            <a:endParaRPr lang="en-IN"/>
          </a:p>
        </p:txBody>
      </p:sp>
      <p:pic>
        <p:nvPicPr>
          <p:cNvPr id="5" name="Content Placeholder 4">
            <a:extLst>
              <a:ext uri="{FF2B5EF4-FFF2-40B4-BE49-F238E27FC236}">
                <a16:creationId xmlns:a16="http://schemas.microsoft.com/office/drawing/2014/main" id="{D63C9852-3B39-A48E-3212-043E3751A8C9}"/>
              </a:ext>
            </a:extLst>
          </p:cNvPr>
          <p:cNvPicPr>
            <a:picLocks noChangeAspect="1"/>
          </p:cNvPicPr>
          <p:nvPr/>
        </p:nvPicPr>
        <p:blipFill>
          <a:blip r:embed="rId2"/>
          <a:srcRect b="16524"/>
          <a:stretch>
            <a:fillRect/>
          </a:stretch>
        </p:blipFill>
        <p:spPr>
          <a:xfrm>
            <a:off x="915752" y="451983"/>
            <a:ext cx="10058400" cy="5049407"/>
          </a:xfrm>
          <a:prstGeom prst="rect">
            <a:avLst/>
          </a:prstGeom>
        </p:spPr>
      </p:pic>
    </p:spTree>
    <p:extLst>
      <p:ext uri="{BB962C8B-B14F-4D97-AF65-F5344CB8AC3E}">
        <p14:creationId xmlns:p14="http://schemas.microsoft.com/office/powerpoint/2010/main" val="432972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7562-B70A-314B-E473-306B91C5CD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50EFF6-F626-5B50-6F31-791B2AE74B79}"/>
              </a:ext>
            </a:extLst>
          </p:cNvPr>
          <p:cNvSpPr>
            <a:spLocks noGrp="1"/>
          </p:cNvSpPr>
          <p:nvPr>
            <p:ph idx="1"/>
          </p:nvPr>
        </p:nvSpPr>
        <p:spPr/>
        <p:txBody>
          <a:bodyPr/>
          <a:lstStyle/>
          <a:p>
            <a:endParaRPr lang="en-IN"/>
          </a:p>
        </p:txBody>
      </p:sp>
      <p:pic>
        <p:nvPicPr>
          <p:cNvPr id="2050" name="Picture 2">
            <a:extLst>
              <a:ext uri="{FF2B5EF4-FFF2-40B4-BE49-F238E27FC236}">
                <a16:creationId xmlns:a16="http://schemas.microsoft.com/office/drawing/2014/main" id="{F4C69488-517A-2A06-2260-252093267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2575"/>
            <a:ext cx="12192000" cy="375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69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4F70B-8A3D-CAF1-D4FE-6844BDA5D6C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CC26C3E-0EB8-4A5C-8ED1-C15FA34599BB}"/>
              </a:ext>
            </a:extLst>
          </p:cNvPr>
          <p:cNvSpPr>
            <a:spLocks noGrp="1"/>
          </p:cNvSpPr>
          <p:nvPr>
            <p:ph idx="1"/>
          </p:nvPr>
        </p:nvSpPr>
        <p:spPr>
          <a:xfrm>
            <a:off x="9563724" y="2108201"/>
            <a:ext cx="2443397" cy="4307589"/>
          </a:xfrm>
        </p:spPr>
        <p:txBody>
          <a:bodyPr>
            <a:normAutofit fontScale="92500"/>
          </a:bodyPr>
          <a:lstStyle/>
          <a:p>
            <a:pPr marL="285750" indent="-285750">
              <a:buFont typeface="Arial" panose="020B0604020202020204" pitchFamily="34" charset="0"/>
              <a:buChar char="•"/>
            </a:pPr>
            <a:r>
              <a:rPr lang="en-US" sz="1200" dirty="0">
                <a:solidFill>
                  <a:schemeClr val="tx1"/>
                </a:solidFill>
              </a:rPr>
              <a:t>Variables </a:t>
            </a:r>
            <a:r>
              <a:rPr lang="en-US" sz="1200" b="1" dirty="0">
                <a:solidFill>
                  <a:schemeClr val="tx1"/>
                </a:solidFill>
              </a:rPr>
              <a:t>‘Sales</a:t>
            </a:r>
            <a:r>
              <a:rPr lang="en-US" sz="1200" dirty="0">
                <a:solidFill>
                  <a:schemeClr val="tx1"/>
                </a:solidFill>
              </a:rPr>
              <a:t>’ and </a:t>
            </a:r>
            <a:r>
              <a:rPr lang="en-US" sz="1200" b="1" dirty="0">
                <a:solidFill>
                  <a:schemeClr val="tx1"/>
                </a:solidFill>
              </a:rPr>
              <a:t>‘Price each</a:t>
            </a:r>
            <a:r>
              <a:rPr lang="en-US" sz="1200" dirty="0">
                <a:solidFill>
                  <a:schemeClr val="tx1"/>
                </a:solidFill>
              </a:rPr>
              <a:t>’ have </a:t>
            </a:r>
            <a:r>
              <a:rPr lang="en-US" sz="1200" b="1" dirty="0">
                <a:solidFill>
                  <a:schemeClr val="tx1"/>
                </a:solidFill>
              </a:rPr>
              <a:t>highest positive </a:t>
            </a:r>
            <a:r>
              <a:rPr lang="en-US" sz="1200" dirty="0">
                <a:solidFill>
                  <a:schemeClr val="tx1"/>
                </a:solidFill>
              </a:rPr>
              <a:t>Correlation(0.81) and Variables ‘</a:t>
            </a:r>
            <a:r>
              <a:rPr lang="en-US" sz="1200" b="1" dirty="0" err="1">
                <a:solidFill>
                  <a:schemeClr val="tx1"/>
                </a:solidFill>
              </a:rPr>
              <a:t>Days_since_lastorder</a:t>
            </a:r>
            <a:r>
              <a:rPr lang="en-US" sz="1200" dirty="0">
                <a:solidFill>
                  <a:schemeClr val="tx1"/>
                </a:solidFill>
              </a:rPr>
              <a:t>’ and ‘</a:t>
            </a:r>
            <a:r>
              <a:rPr lang="en-US" sz="1200" b="1" dirty="0">
                <a:solidFill>
                  <a:schemeClr val="tx1"/>
                </a:solidFill>
              </a:rPr>
              <a:t>MSRP</a:t>
            </a:r>
            <a:r>
              <a:rPr lang="en-US" sz="1200" dirty="0">
                <a:solidFill>
                  <a:schemeClr val="tx1"/>
                </a:solidFill>
              </a:rPr>
              <a:t>’ have highest </a:t>
            </a:r>
            <a:r>
              <a:rPr lang="en-US" sz="1200" b="1" dirty="0">
                <a:solidFill>
                  <a:schemeClr val="tx1"/>
                </a:solidFill>
              </a:rPr>
              <a:t>negative </a:t>
            </a:r>
            <a:r>
              <a:rPr lang="en-US" sz="1200" dirty="0">
                <a:solidFill>
                  <a:schemeClr val="tx1"/>
                </a:solidFill>
              </a:rPr>
              <a:t>Correlation(-0.52)</a:t>
            </a:r>
          </a:p>
          <a:p>
            <a:pPr marL="285750" indent="-285750">
              <a:buFont typeface="Arial" panose="020B0604020202020204" pitchFamily="34" charset="0"/>
              <a:buChar char="•"/>
            </a:pPr>
            <a:r>
              <a:rPr lang="en-US" sz="1200" dirty="0">
                <a:solidFill>
                  <a:schemeClr val="tx1"/>
                </a:solidFill>
              </a:rPr>
              <a:t>From the plot , we can see that none of the variables are symmetric. </a:t>
            </a:r>
          </a:p>
          <a:p>
            <a:pPr marL="285750" indent="-285750">
              <a:buFont typeface="Arial" panose="020B0604020202020204" pitchFamily="34" charset="0"/>
              <a:buChar char="•"/>
            </a:pPr>
            <a:r>
              <a:rPr lang="en-US" sz="1200" dirty="0">
                <a:solidFill>
                  <a:schemeClr val="tx1"/>
                </a:solidFill>
              </a:rPr>
              <a:t>Variables </a:t>
            </a:r>
            <a:r>
              <a:rPr lang="en-US" sz="1200" b="1" dirty="0">
                <a:solidFill>
                  <a:schemeClr val="tx1"/>
                </a:solidFill>
              </a:rPr>
              <a:t>‘Sales</a:t>
            </a:r>
            <a:r>
              <a:rPr lang="en-US" sz="1200" dirty="0">
                <a:solidFill>
                  <a:schemeClr val="tx1"/>
                </a:solidFill>
              </a:rPr>
              <a:t>’ and </a:t>
            </a:r>
            <a:r>
              <a:rPr lang="en-US" sz="1200" b="1" dirty="0">
                <a:solidFill>
                  <a:schemeClr val="tx1"/>
                </a:solidFill>
              </a:rPr>
              <a:t>‘Price each</a:t>
            </a:r>
            <a:r>
              <a:rPr lang="en-US" sz="1200" dirty="0">
                <a:solidFill>
                  <a:schemeClr val="tx1"/>
                </a:solidFill>
              </a:rPr>
              <a:t>’ have almost  linear relation ship between them.</a:t>
            </a:r>
          </a:p>
          <a:p>
            <a:pPr marL="285750" indent="-285750">
              <a:buFont typeface="Arial" panose="020B0604020202020204" pitchFamily="34" charset="0"/>
              <a:buChar char="•"/>
            </a:pPr>
            <a:r>
              <a:rPr lang="en-US" sz="1200" dirty="0">
                <a:solidFill>
                  <a:schemeClr val="tx1"/>
                </a:solidFill>
              </a:rPr>
              <a:t>From the plots , we can see there is higher spread of data along the trend line for MSRP compared to Price each. So we need to maximize sales by identifying respective items for which there is higher price change.</a:t>
            </a:r>
            <a:endParaRPr lang="en-IN" sz="1200" dirty="0">
              <a:solidFill>
                <a:schemeClr val="tx1"/>
              </a:solidFill>
            </a:endParaRPr>
          </a:p>
          <a:p>
            <a:endParaRPr lang="en-IN" sz="1100" dirty="0">
              <a:solidFill>
                <a:schemeClr val="tx1"/>
              </a:solidFill>
            </a:endParaRPr>
          </a:p>
        </p:txBody>
      </p:sp>
      <p:pic>
        <p:nvPicPr>
          <p:cNvPr id="1026" name="Picture 2">
            <a:extLst>
              <a:ext uri="{FF2B5EF4-FFF2-40B4-BE49-F238E27FC236}">
                <a16:creationId xmlns:a16="http://schemas.microsoft.com/office/drawing/2014/main" id="{50C26101-4235-9A6B-EC07-249931240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63725" cy="641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141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7E49-7D3A-B241-F701-9064DB4E9A60}"/>
              </a:ext>
            </a:extLst>
          </p:cNvPr>
          <p:cNvSpPr>
            <a:spLocks noGrp="1"/>
          </p:cNvSpPr>
          <p:nvPr>
            <p:ph type="title"/>
          </p:nvPr>
        </p:nvSpPr>
        <p:spPr>
          <a:xfrm>
            <a:off x="1097280" y="286603"/>
            <a:ext cx="10058400" cy="1821598"/>
          </a:xfrm>
        </p:spPr>
        <p:txBody>
          <a:bodyPr>
            <a:normAutofit/>
          </a:bodyPr>
          <a:lstStyle/>
          <a:p>
            <a:r>
              <a:rPr lang="en-US" b="1" dirty="0"/>
              <a:t>Overview of the Heatmap:</a:t>
            </a:r>
            <a:br>
              <a:rPr lang="en-US" b="1" dirty="0"/>
            </a:br>
            <a:endParaRPr lang="en-IN" dirty="0"/>
          </a:p>
        </p:txBody>
      </p:sp>
      <p:sp>
        <p:nvSpPr>
          <p:cNvPr id="3" name="Content Placeholder 2">
            <a:extLst>
              <a:ext uri="{FF2B5EF4-FFF2-40B4-BE49-F238E27FC236}">
                <a16:creationId xmlns:a16="http://schemas.microsoft.com/office/drawing/2014/main" id="{FB335ABB-848A-E1FF-A774-5F547F1B7D8F}"/>
              </a:ext>
            </a:extLst>
          </p:cNvPr>
          <p:cNvSpPr>
            <a:spLocks noGrp="1"/>
          </p:cNvSpPr>
          <p:nvPr>
            <p:ph idx="1"/>
          </p:nvPr>
        </p:nvSpPr>
        <p:spPr>
          <a:xfrm>
            <a:off x="7465103" y="2108201"/>
            <a:ext cx="4554510" cy="4292599"/>
          </a:xfrm>
        </p:spPr>
        <p:txBody>
          <a:bodyPr>
            <a:normAutofit fontScale="85000" lnSpcReduction="10000"/>
          </a:bodyPr>
          <a:lstStyle/>
          <a:p>
            <a:r>
              <a:rPr lang="en-US" dirty="0">
                <a:solidFill>
                  <a:schemeClr val="tx1"/>
                </a:solidFill>
              </a:rPr>
              <a:t>This is a </a:t>
            </a:r>
            <a:r>
              <a:rPr lang="en-US" b="1" dirty="0">
                <a:solidFill>
                  <a:schemeClr val="tx1"/>
                </a:solidFill>
              </a:rPr>
              <a:t>correlation matrix</a:t>
            </a:r>
            <a:r>
              <a:rPr lang="en-US" dirty="0">
                <a:solidFill>
                  <a:schemeClr val="tx1"/>
                </a:solidFill>
              </a:rPr>
              <a:t>, showing pairwise </a:t>
            </a:r>
            <a:r>
              <a:rPr lang="en-US" b="1" dirty="0">
                <a:solidFill>
                  <a:schemeClr val="tx1"/>
                </a:solidFill>
              </a:rPr>
              <a:t>Pearson correlation coefficients</a:t>
            </a:r>
            <a:r>
              <a:rPr lang="en-US" dirty="0">
                <a:solidFill>
                  <a:schemeClr val="tx1"/>
                </a:solidFill>
              </a:rPr>
              <a:t> between different variables in a dataset—likely sales or order data.</a:t>
            </a:r>
          </a:p>
          <a:p>
            <a:r>
              <a:rPr lang="en-US" dirty="0"/>
              <a:t>Since </a:t>
            </a:r>
            <a:r>
              <a:rPr lang="en-US" b="1" dirty="0"/>
              <a:t>recency</a:t>
            </a:r>
            <a:r>
              <a:rPr lang="en-US" dirty="0"/>
              <a:t> (DAYS_SINCE_LASTORDER) is negatively correlated with sales, initiate </a:t>
            </a:r>
            <a:r>
              <a:rPr lang="en-US" b="1" dirty="0"/>
              <a:t>post-purchase engagement</a:t>
            </a:r>
            <a:r>
              <a:rPr lang="en-US" dirty="0"/>
              <a:t> campaigns to retain active customers.</a:t>
            </a:r>
            <a:r>
              <a:rPr lang="en-US" dirty="0">
                <a:solidFill>
                  <a:schemeClr val="tx1"/>
                </a:solidFill>
              </a:rPr>
              <a:t> </a:t>
            </a:r>
          </a:p>
          <a:p>
            <a:r>
              <a:rPr lang="en-US" dirty="0"/>
              <a:t>The negative correlation between </a:t>
            </a:r>
            <a:r>
              <a:rPr lang="en-US" b="1" dirty="0"/>
              <a:t>DAYS_SINCE_LASTORDER</a:t>
            </a:r>
            <a:r>
              <a:rPr lang="en-US" dirty="0"/>
              <a:t> and </a:t>
            </a:r>
            <a:r>
              <a:rPr lang="en-US" b="1" dirty="0"/>
              <a:t>PRICEEACH/MSRP</a:t>
            </a:r>
            <a:r>
              <a:rPr lang="en-US" dirty="0"/>
              <a:t> suggests lost customers were spending more.</a:t>
            </a:r>
          </a:p>
          <a:p>
            <a:r>
              <a:rPr lang="en-US" dirty="0"/>
              <a:t>The </a:t>
            </a:r>
            <a:r>
              <a:rPr lang="en-US" b="1" dirty="0"/>
              <a:t>negative correlation between year and month</a:t>
            </a:r>
            <a:r>
              <a:rPr lang="en-US" dirty="0"/>
              <a:t> could indicate shifting demand patterns across years.</a:t>
            </a:r>
            <a:endParaRPr lang="en-US" dirty="0">
              <a:solidFill>
                <a:schemeClr val="tx1"/>
              </a:solidFill>
            </a:endParaRPr>
          </a:p>
          <a:p>
            <a:endParaRPr lang="en-US" dirty="0">
              <a:solidFill>
                <a:schemeClr val="tx1"/>
              </a:solidFill>
            </a:endParaRPr>
          </a:p>
        </p:txBody>
      </p:sp>
      <p:pic>
        <p:nvPicPr>
          <p:cNvPr id="3074" name="Picture 2">
            <a:extLst>
              <a:ext uri="{FF2B5EF4-FFF2-40B4-BE49-F238E27FC236}">
                <a16:creationId xmlns:a16="http://schemas.microsoft.com/office/drawing/2014/main" id="{62FC69D9-0D5A-BBA8-0BF1-57B366AA8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5858"/>
            <a:ext cx="7292715" cy="490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181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b="1" dirty="0"/>
              <a:t>TABLE OF CONTENT</a:t>
            </a:r>
          </a:p>
        </p:txBody>
      </p:sp>
      <p:sp>
        <p:nvSpPr>
          <p:cNvPr id="5" name="Content Placeholder 4">
            <a:extLst>
              <a:ext uri="{FF2B5EF4-FFF2-40B4-BE49-F238E27FC236}">
                <a16:creationId xmlns:a16="http://schemas.microsoft.com/office/drawing/2014/main" id="{FBB267D7-98DC-39AA-9D4E-C0EAFA436265}"/>
              </a:ext>
            </a:extLst>
          </p:cNvPr>
          <p:cNvSpPr>
            <a:spLocks noGrp="1"/>
          </p:cNvSpPr>
          <p:nvPr>
            <p:ph idx="1"/>
          </p:nvPr>
        </p:nvSpPr>
        <p:spPr>
          <a:xfrm>
            <a:off x="1097280" y="1918741"/>
            <a:ext cx="10058400" cy="3950351"/>
          </a:xfrm>
        </p:spPr>
        <p:txBody>
          <a:bodyPr>
            <a:noAutofit/>
          </a:bodyPr>
          <a:lstStyle/>
          <a:p>
            <a:r>
              <a:rPr lang="en-IN" sz="2000" dirty="0">
                <a:latin typeface="Algerian" panose="04020705040A02060702" pitchFamily="82" charset="0"/>
                <a:cs typeface="Times New Roman" panose="02020603050405020304" pitchFamily="18" charset="0"/>
              </a:rPr>
              <a:t>1. PROBLEM STATEMENT</a:t>
            </a:r>
          </a:p>
          <a:p>
            <a:r>
              <a:rPr lang="en-US" sz="2000" dirty="0">
                <a:latin typeface="Algerian" panose="04020705040A02060702" pitchFamily="82" charset="0"/>
                <a:cs typeface="Times New Roman" panose="02020603050405020304" pitchFamily="18" charset="0"/>
              </a:rPr>
              <a:t>2. EXECUTIVE SUMMARY</a:t>
            </a:r>
          </a:p>
          <a:p>
            <a:r>
              <a:rPr lang="en-US" sz="2000" dirty="0">
                <a:latin typeface="Algerian" panose="04020705040A02060702" pitchFamily="82" charset="0"/>
                <a:cs typeface="Times New Roman" panose="02020603050405020304" pitchFamily="18" charset="0"/>
              </a:rPr>
              <a:t>3. Objective</a:t>
            </a:r>
          </a:p>
          <a:p>
            <a:r>
              <a:rPr lang="en-US" sz="2000" dirty="0">
                <a:latin typeface="Algerian" panose="04020705040A02060702" pitchFamily="82" charset="0"/>
                <a:cs typeface="Times New Roman" panose="02020603050405020304" pitchFamily="18" charset="0"/>
              </a:rPr>
              <a:t>4. Data Summary</a:t>
            </a:r>
          </a:p>
          <a:p>
            <a:r>
              <a:rPr lang="en-US" sz="2000" dirty="0">
                <a:solidFill>
                  <a:schemeClr val="tx1"/>
                </a:solidFill>
                <a:latin typeface="Algerian" panose="04020705040A02060702" pitchFamily="82" charset="0"/>
                <a:cs typeface="Times New Roman" panose="02020603050405020304" pitchFamily="18" charset="0"/>
              </a:rPr>
              <a:t>5. EXPLORATORY DATA ANALYSIS</a:t>
            </a:r>
          </a:p>
          <a:p>
            <a:r>
              <a:rPr lang="en-IN" sz="2000" dirty="0">
                <a:solidFill>
                  <a:schemeClr val="tx1"/>
                </a:solidFill>
                <a:latin typeface="Algerian" panose="04020705040A02060702" pitchFamily="82" charset="0"/>
                <a:cs typeface="Times New Roman" panose="02020603050405020304" pitchFamily="18" charset="0"/>
              </a:rPr>
              <a:t>6. </a:t>
            </a:r>
            <a:r>
              <a:rPr lang="en-US" sz="2000" dirty="0">
                <a:latin typeface="Algerian" panose="04020705040A02060702" pitchFamily="82" charset="0"/>
                <a:cs typeface="Times New Roman" panose="02020603050405020304" pitchFamily="18" charset="0"/>
              </a:rPr>
              <a:t>Customer Segmentation using RFM analysis</a:t>
            </a:r>
          </a:p>
          <a:p>
            <a:r>
              <a:rPr lang="en-US" sz="2000" dirty="0">
                <a:solidFill>
                  <a:schemeClr val="tx1"/>
                </a:solidFill>
                <a:latin typeface="Algerian" panose="04020705040A02060702" pitchFamily="82" charset="0"/>
                <a:cs typeface="Times New Roman" panose="02020603050405020304" pitchFamily="18" charset="0"/>
              </a:rPr>
              <a:t>7. KNIME WORKFLOW </a:t>
            </a:r>
          </a:p>
          <a:p>
            <a:r>
              <a:rPr lang="en-US" sz="2000" dirty="0">
                <a:solidFill>
                  <a:schemeClr val="tx1"/>
                </a:solidFill>
                <a:latin typeface="Algerian" panose="04020705040A02060702" pitchFamily="82" charset="0"/>
                <a:cs typeface="Times New Roman" panose="02020603050405020304" pitchFamily="18" charset="0"/>
              </a:rPr>
              <a:t>8. Inferences from RFM Analysis and identified segments</a:t>
            </a:r>
          </a:p>
          <a:p>
            <a:r>
              <a:rPr lang="en-US" sz="2000" dirty="0">
                <a:solidFill>
                  <a:schemeClr val="tx1"/>
                </a:solidFill>
                <a:latin typeface="Algerian" panose="04020705040A02060702" pitchFamily="82" charset="0"/>
                <a:cs typeface="Times New Roman" panose="02020603050405020304" pitchFamily="18" charset="0"/>
              </a:rPr>
              <a:t>9. RECOMMENDATION</a:t>
            </a:r>
            <a:endParaRPr lang="en-IN" sz="2000" dirty="0">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2679-3CDD-2867-EEF6-F41F12F3E649}"/>
              </a:ext>
            </a:extLst>
          </p:cNvPr>
          <p:cNvSpPr>
            <a:spLocks noGrp="1"/>
          </p:cNvSpPr>
          <p:nvPr>
            <p:ph type="title"/>
          </p:nvPr>
        </p:nvSpPr>
        <p:spPr/>
        <p:txBody>
          <a:bodyPr/>
          <a:lstStyle/>
          <a:p>
            <a:r>
              <a:rPr lang="en-IN" dirty="0"/>
              <a:t>Variable-Wise Summary &amp; Insights</a:t>
            </a:r>
          </a:p>
        </p:txBody>
      </p:sp>
      <p:graphicFrame>
        <p:nvGraphicFramePr>
          <p:cNvPr id="4" name="Content Placeholder 3">
            <a:extLst>
              <a:ext uri="{FF2B5EF4-FFF2-40B4-BE49-F238E27FC236}">
                <a16:creationId xmlns:a16="http://schemas.microsoft.com/office/drawing/2014/main" id="{146F0241-1D7A-809E-67A4-0D671563034F}"/>
              </a:ext>
            </a:extLst>
          </p:cNvPr>
          <p:cNvGraphicFramePr>
            <a:graphicFrameLocks noGrp="1"/>
          </p:cNvGraphicFramePr>
          <p:nvPr>
            <p:ph idx="1"/>
            <p:extLst>
              <p:ext uri="{D42A27DB-BD31-4B8C-83A1-F6EECF244321}">
                <p14:modId xmlns:p14="http://schemas.microsoft.com/office/powerpoint/2010/main" val="4096791065"/>
              </p:ext>
            </p:extLst>
          </p:nvPr>
        </p:nvGraphicFramePr>
        <p:xfrm>
          <a:off x="5607050" y="1948721"/>
          <a:ext cx="5548312" cy="4302178"/>
        </p:xfrm>
        <a:graphic>
          <a:graphicData uri="http://schemas.openxmlformats.org/drawingml/2006/table">
            <a:tbl>
              <a:tblPr/>
              <a:tblGrid>
                <a:gridCol w="1387078">
                  <a:extLst>
                    <a:ext uri="{9D8B030D-6E8A-4147-A177-3AD203B41FA5}">
                      <a16:colId xmlns:a16="http://schemas.microsoft.com/office/drawing/2014/main" val="2006002051"/>
                    </a:ext>
                  </a:extLst>
                </a:gridCol>
                <a:gridCol w="1387078">
                  <a:extLst>
                    <a:ext uri="{9D8B030D-6E8A-4147-A177-3AD203B41FA5}">
                      <a16:colId xmlns:a16="http://schemas.microsoft.com/office/drawing/2014/main" val="778770949"/>
                    </a:ext>
                  </a:extLst>
                </a:gridCol>
                <a:gridCol w="1387078">
                  <a:extLst>
                    <a:ext uri="{9D8B030D-6E8A-4147-A177-3AD203B41FA5}">
                      <a16:colId xmlns:a16="http://schemas.microsoft.com/office/drawing/2014/main" val="3694564323"/>
                    </a:ext>
                  </a:extLst>
                </a:gridCol>
                <a:gridCol w="1387078">
                  <a:extLst>
                    <a:ext uri="{9D8B030D-6E8A-4147-A177-3AD203B41FA5}">
                      <a16:colId xmlns:a16="http://schemas.microsoft.com/office/drawing/2014/main" val="2549461205"/>
                    </a:ext>
                  </a:extLst>
                </a:gridCol>
              </a:tblGrid>
              <a:tr h="637235">
                <a:tc>
                  <a:txBody>
                    <a:bodyPr/>
                    <a:lstStyle/>
                    <a:p>
                      <a:r>
                        <a:rPr lang="en-IN" sz="1000"/>
                        <a:t>Feature</a:t>
                      </a:r>
                    </a:p>
                  </a:txBody>
                  <a:tcPr marL="50439" marR="50439" marT="25220" marB="25220" anchor="ctr">
                    <a:lnL>
                      <a:noFill/>
                    </a:lnL>
                    <a:lnR>
                      <a:noFill/>
                    </a:lnR>
                    <a:lnT>
                      <a:noFill/>
                    </a:lnT>
                    <a:lnB>
                      <a:noFill/>
                    </a:lnB>
                    <a:noFill/>
                  </a:tcPr>
                </a:tc>
                <a:tc>
                  <a:txBody>
                    <a:bodyPr/>
                    <a:lstStyle/>
                    <a:p>
                      <a:r>
                        <a:rPr lang="en-IN" sz="1000"/>
                        <a:t>Skewness</a:t>
                      </a:r>
                    </a:p>
                  </a:txBody>
                  <a:tcPr marL="50439" marR="50439" marT="25220" marB="25220" anchor="ctr">
                    <a:lnL>
                      <a:noFill/>
                    </a:lnL>
                    <a:lnR>
                      <a:noFill/>
                    </a:lnR>
                    <a:lnT>
                      <a:noFill/>
                    </a:lnT>
                    <a:lnB>
                      <a:noFill/>
                    </a:lnB>
                    <a:noFill/>
                  </a:tcPr>
                </a:tc>
                <a:tc>
                  <a:txBody>
                    <a:bodyPr/>
                    <a:lstStyle/>
                    <a:p>
                      <a:r>
                        <a:rPr lang="en-IN" sz="1000"/>
                        <a:t>Outliers Present</a:t>
                      </a:r>
                    </a:p>
                  </a:txBody>
                  <a:tcPr marL="50439" marR="50439" marT="25220" marB="25220" anchor="ctr">
                    <a:lnL>
                      <a:noFill/>
                    </a:lnL>
                    <a:lnR>
                      <a:noFill/>
                    </a:lnR>
                    <a:lnT>
                      <a:noFill/>
                    </a:lnT>
                    <a:lnB>
                      <a:noFill/>
                    </a:lnB>
                    <a:noFill/>
                  </a:tcPr>
                </a:tc>
                <a:tc>
                  <a:txBody>
                    <a:bodyPr/>
                    <a:lstStyle/>
                    <a:p>
                      <a:r>
                        <a:rPr lang="en-IN" sz="1000"/>
                        <a:t>Suggested Action</a:t>
                      </a:r>
                    </a:p>
                  </a:txBody>
                  <a:tcPr marL="50439" marR="50439" marT="25220" marB="25220" anchor="ctr">
                    <a:lnL>
                      <a:noFill/>
                    </a:lnL>
                    <a:lnR>
                      <a:noFill/>
                    </a:lnR>
                    <a:lnT>
                      <a:noFill/>
                    </a:lnT>
                    <a:lnB>
                      <a:noFill/>
                    </a:lnB>
                    <a:noFill/>
                  </a:tcPr>
                </a:tc>
                <a:extLst>
                  <a:ext uri="{0D108BD9-81ED-4DB2-BD59-A6C34878D82A}">
                    <a16:rowId xmlns:a16="http://schemas.microsoft.com/office/drawing/2014/main" val="2812880924"/>
                  </a:ext>
                </a:extLst>
              </a:tr>
              <a:tr h="637235">
                <a:tc>
                  <a:txBody>
                    <a:bodyPr/>
                    <a:lstStyle/>
                    <a:p>
                      <a:r>
                        <a:rPr lang="en-IN" sz="1000"/>
                        <a:t>QUANTITYORDERED</a:t>
                      </a:r>
                    </a:p>
                  </a:txBody>
                  <a:tcPr marL="50439" marR="50439" marT="25220" marB="25220" anchor="ctr">
                    <a:lnL>
                      <a:noFill/>
                    </a:lnL>
                    <a:lnR>
                      <a:noFill/>
                    </a:lnR>
                    <a:lnT>
                      <a:noFill/>
                    </a:lnT>
                    <a:lnB>
                      <a:noFill/>
                    </a:lnB>
                    <a:noFill/>
                  </a:tcPr>
                </a:tc>
                <a:tc>
                  <a:txBody>
                    <a:bodyPr/>
                    <a:lstStyle/>
                    <a:p>
                      <a:r>
                        <a:rPr lang="en-IN" sz="1000" dirty="0"/>
                        <a:t>Mild</a:t>
                      </a:r>
                    </a:p>
                  </a:txBody>
                  <a:tcPr marL="50439" marR="50439" marT="25220" marB="25220" anchor="ctr">
                    <a:lnL>
                      <a:noFill/>
                    </a:lnL>
                    <a:lnR>
                      <a:noFill/>
                    </a:lnR>
                    <a:lnT>
                      <a:noFill/>
                    </a:lnT>
                    <a:lnB>
                      <a:noFill/>
                    </a:lnB>
                    <a:noFill/>
                  </a:tcPr>
                </a:tc>
                <a:tc>
                  <a:txBody>
                    <a:bodyPr/>
                    <a:lstStyle/>
                    <a:p>
                      <a:r>
                        <a:rPr lang="en-IN" sz="1000"/>
                        <a:t>Yes</a:t>
                      </a:r>
                    </a:p>
                  </a:txBody>
                  <a:tcPr marL="50439" marR="50439" marT="25220" marB="25220" anchor="ctr">
                    <a:lnL>
                      <a:noFill/>
                    </a:lnL>
                    <a:lnR>
                      <a:noFill/>
                    </a:lnR>
                    <a:lnT>
                      <a:noFill/>
                    </a:lnT>
                    <a:lnB>
                      <a:noFill/>
                    </a:lnB>
                    <a:noFill/>
                  </a:tcPr>
                </a:tc>
                <a:tc>
                  <a:txBody>
                    <a:bodyPr/>
                    <a:lstStyle/>
                    <a:p>
                      <a:r>
                        <a:rPr lang="en-IN" sz="1000"/>
                        <a:t>Cap/winsorize</a:t>
                      </a:r>
                    </a:p>
                  </a:txBody>
                  <a:tcPr marL="50439" marR="50439" marT="25220" marB="25220" anchor="ctr">
                    <a:lnL>
                      <a:noFill/>
                    </a:lnL>
                    <a:lnR>
                      <a:noFill/>
                    </a:lnR>
                    <a:lnT>
                      <a:noFill/>
                    </a:lnT>
                    <a:lnB>
                      <a:noFill/>
                    </a:lnB>
                    <a:noFill/>
                  </a:tcPr>
                </a:tc>
                <a:extLst>
                  <a:ext uri="{0D108BD9-81ED-4DB2-BD59-A6C34878D82A}">
                    <a16:rowId xmlns:a16="http://schemas.microsoft.com/office/drawing/2014/main" val="4209387822"/>
                  </a:ext>
                </a:extLst>
              </a:tr>
              <a:tr h="637235">
                <a:tc>
                  <a:txBody>
                    <a:bodyPr/>
                    <a:lstStyle/>
                    <a:p>
                      <a:r>
                        <a:rPr lang="en-IN" sz="1000" dirty="0"/>
                        <a:t>PRICEEACH</a:t>
                      </a:r>
                    </a:p>
                  </a:txBody>
                  <a:tcPr marL="50439" marR="50439" marT="25220" marB="25220" anchor="ctr">
                    <a:lnL>
                      <a:noFill/>
                    </a:lnL>
                    <a:lnR>
                      <a:noFill/>
                    </a:lnR>
                    <a:lnT>
                      <a:noFill/>
                    </a:lnT>
                    <a:lnB>
                      <a:noFill/>
                    </a:lnB>
                    <a:noFill/>
                  </a:tcPr>
                </a:tc>
                <a:tc>
                  <a:txBody>
                    <a:bodyPr/>
                    <a:lstStyle/>
                    <a:p>
                      <a:r>
                        <a:rPr lang="en-IN" sz="1000"/>
                        <a:t>Moderate</a:t>
                      </a:r>
                    </a:p>
                  </a:txBody>
                  <a:tcPr marL="50439" marR="50439" marT="25220" marB="25220" anchor="ctr">
                    <a:lnL>
                      <a:noFill/>
                    </a:lnL>
                    <a:lnR>
                      <a:noFill/>
                    </a:lnR>
                    <a:lnT>
                      <a:noFill/>
                    </a:lnT>
                    <a:lnB>
                      <a:noFill/>
                    </a:lnB>
                    <a:noFill/>
                  </a:tcPr>
                </a:tc>
                <a:tc>
                  <a:txBody>
                    <a:bodyPr/>
                    <a:lstStyle/>
                    <a:p>
                      <a:r>
                        <a:rPr lang="en-IN" sz="1000"/>
                        <a:t>Yes</a:t>
                      </a:r>
                    </a:p>
                  </a:txBody>
                  <a:tcPr marL="50439" marR="50439" marT="25220" marB="25220" anchor="ctr">
                    <a:lnL>
                      <a:noFill/>
                    </a:lnL>
                    <a:lnR>
                      <a:noFill/>
                    </a:lnR>
                    <a:lnT>
                      <a:noFill/>
                    </a:lnT>
                    <a:lnB>
                      <a:noFill/>
                    </a:lnB>
                    <a:noFill/>
                  </a:tcPr>
                </a:tc>
                <a:tc>
                  <a:txBody>
                    <a:bodyPr/>
                    <a:lstStyle/>
                    <a:p>
                      <a:r>
                        <a:rPr lang="en-IN" sz="1000"/>
                        <a:t>Log transform / bin</a:t>
                      </a:r>
                    </a:p>
                  </a:txBody>
                  <a:tcPr marL="50439" marR="50439" marT="25220" marB="25220" anchor="ctr">
                    <a:lnL>
                      <a:noFill/>
                    </a:lnL>
                    <a:lnR>
                      <a:noFill/>
                    </a:lnR>
                    <a:lnT>
                      <a:noFill/>
                    </a:lnT>
                    <a:lnB>
                      <a:noFill/>
                    </a:lnB>
                    <a:noFill/>
                  </a:tcPr>
                </a:tc>
                <a:extLst>
                  <a:ext uri="{0D108BD9-81ED-4DB2-BD59-A6C34878D82A}">
                    <a16:rowId xmlns:a16="http://schemas.microsoft.com/office/drawing/2014/main" val="3846691860"/>
                  </a:ext>
                </a:extLst>
              </a:tr>
              <a:tr h="637235">
                <a:tc>
                  <a:txBody>
                    <a:bodyPr/>
                    <a:lstStyle/>
                    <a:p>
                      <a:r>
                        <a:rPr lang="en-IN" sz="1000"/>
                        <a:t>SALES</a:t>
                      </a:r>
                    </a:p>
                  </a:txBody>
                  <a:tcPr marL="50439" marR="50439" marT="25220" marB="25220" anchor="ctr">
                    <a:lnL>
                      <a:noFill/>
                    </a:lnL>
                    <a:lnR>
                      <a:noFill/>
                    </a:lnR>
                    <a:lnT>
                      <a:noFill/>
                    </a:lnT>
                    <a:lnB>
                      <a:noFill/>
                    </a:lnB>
                    <a:noFill/>
                  </a:tcPr>
                </a:tc>
                <a:tc>
                  <a:txBody>
                    <a:bodyPr/>
                    <a:lstStyle/>
                    <a:p>
                      <a:r>
                        <a:rPr lang="en-IN" sz="1000"/>
                        <a:t>Strong</a:t>
                      </a:r>
                    </a:p>
                  </a:txBody>
                  <a:tcPr marL="50439" marR="50439" marT="25220" marB="25220" anchor="ctr">
                    <a:lnL>
                      <a:noFill/>
                    </a:lnL>
                    <a:lnR>
                      <a:noFill/>
                    </a:lnR>
                    <a:lnT>
                      <a:noFill/>
                    </a:lnT>
                    <a:lnB>
                      <a:noFill/>
                    </a:lnB>
                    <a:noFill/>
                  </a:tcPr>
                </a:tc>
                <a:tc>
                  <a:txBody>
                    <a:bodyPr/>
                    <a:lstStyle/>
                    <a:p>
                      <a:r>
                        <a:rPr lang="en-IN" sz="1000"/>
                        <a:t>Yes</a:t>
                      </a:r>
                    </a:p>
                  </a:txBody>
                  <a:tcPr marL="50439" marR="50439" marT="25220" marB="25220" anchor="ctr">
                    <a:lnL>
                      <a:noFill/>
                    </a:lnL>
                    <a:lnR>
                      <a:noFill/>
                    </a:lnR>
                    <a:lnT>
                      <a:noFill/>
                    </a:lnT>
                    <a:lnB>
                      <a:noFill/>
                    </a:lnB>
                    <a:noFill/>
                  </a:tcPr>
                </a:tc>
                <a:tc>
                  <a:txBody>
                    <a:bodyPr/>
                    <a:lstStyle/>
                    <a:p>
                      <a:r>
                        <a:rPr lang="en-IN" sz="1000"/>
                        <a:t>Log-transform, segment</a:t>
                      </a:r>
                    </a:p>
                  </a:txBody>
                  <a:tcPr marL="50439" marR="50439" marT="25220" marB="25220" anchor="ctr">
                    <a:lnL>
                      <a:noFill/>
                    </a:lnL>
                    <a:lnR>
                      <a:noFill/>
                    </a:lnR>
                    <a:lnT>
                      <a:noFill/>
                    </a:lnT>
                    <a:lnB>
                      <a:noFill/>
                    </a:lnB>
                    <a:noFill/>
                  </a:tcPr>
                </a:tc>
                <a:extLst>
                  <a:ext uri="{0D108BD9-81ED-4DB2-BD59-A6C34878D82A}">
                    <a16:rowId xmlns:a16="http://schemas.microsoft.com/office/drawing/2014/main" val="1217758108"/>
                  </a:ext>
                </a:extLst>
              </a:tr>
              <a:tr h="1116003">
                <a:tc>
                  <a:txBody>
                    <a:bodyPr/>
                    <a:lstStyle/>
                    <a:p>
                      <a:r>
                        <a:rPr lang="en-IN" sz="1000"/>
                        <a:t>DAYS_SINCE_LASTORDER</a:t>
                      </a:r>
                    </a:p>
                  </a:txBody>
                  <a:tcPr marL="50439" marR="50439" marT="25220" marB="25220" anchor="ctr">
                    <a:lnL>
                      <a:noFill/>
                    </a:lnL>
                    <a:lnR>
                      <a:noFill/>
                    </a:lnR>
                    <a:lnT>
                      <a:noFill/>
                    </a:lnT>
                    <a:lnB>
                      <a:noFill/>
                    </a:lnB>
                    <a:noFill/>
                  </a:tcPr>
                </a:tc>
                <a:tc>
                  <a:txBody>
                    <a:bodyPr/>
                    <a:lstStyle/>
                    <a:p>
                      <a:r>
                        <a:rPr lang="en-IN" sz="1000" dirty="0"/>
                        <a:t>Uniform</a:t>
                      </a:r>
                    </a:p>
                  </a:txBody>
                  <a:tcPr marL="50439" marR="50439" marT="25220" marB="25220" anchor="ctr">
                    <a:lnL>
                      <a:noFill/>
                    </a:lnL>
                    <a:lnR>
                      <a:noFill/>
                    </a:lnR>
                    <a:lnT>
                      <a:noFill/>
                    </a:lnT>
                    <a:lnB>
                      <a:noFill/>
                    </a:lnB>
                    <a:noFill/>
                  </a:tcPr>
                </a:tc>
                <a:tc>
                  <a:txBody>
                    <a:bodyPr/>
                    <a:lstStyle/>
                    <a:p>
                      <a:r>
                        <a:rPr lang="en-IN" sz="1000" dirty="0"/>
                        <a:t>Minor</a:t>
                      </a:r>
                    </a:p>
                  </a:txBody>
                  <a:tcPr marL="50439" marR="50439" marT="25220" marB="25220" anchor="ctr">
                    <a:lnL>
                      <a:noFill/>
                    </a:lnL>
                    <a:lnR>
                      <a:noFill/>
                    </a:lnR>
                    <a:lnT>
                      <a:noFill/>
                    </a:lnT>
                    <a:lnB>
                      <a:noFill/>
                    </a:lnB>
                    <a:noFill/>
                  </a:tcPr>
                </a:tc>
                <a:tc>
                  <a:txBody>
                    <a:bodyPr/>
                    <a:lstStyle/>
                    <a:p>
                      <a:r>
                        <a:rPr lang="en-IN" sz="1000"/>
                        <a:t>Bucketize</a:t>
                      </a:r>
                    </a:p>
                  </a:txBody>
                  <a:tcPr marL="50439" marR="50439" marT="25220" marB="25220" anchor="ctr">
                    <a:lnL>
                      <a:noFill/>
                    </a:lnL>
                    <a:lnR>
                      <a:noFill/>
                    </a:lnR>
                    <a:lnT>
                      <a:noFill/>
                    </a:lnT>
                    <a:lnB>
                      <a:noFill/>
                    </a:lnB>
                    <a:noFill/>
                  </a:tcPr>
                </a:tc>
                <a:extLst>
                  <a:ext uri="{0D108BD9-81ED-4DB2-BD59-A6C34878D82A}">
                    <a16:rowId xmlns:a16="http://schemas.microsoft.com/office/drawing/2014/main" val="543113782"/>
                  </a:ext>
                </a:extLst>
              </a:tr>
              <a:tr h="637235">
                <a:tc>
                  <a:txBody>
                    <a:bodyPr/>
                    <a:lstStyle/>
                    <a:p>
                      <a:r>
                        <a:rPr lang="en-IN" sz="1000"/>
                        <a:t>MSRP</a:t>
                      </a:r>
                    </a:p>
                  </a:txBody>
                  <a:tcPr marL="50439" marR="50439" marT="25220" marB="25220" anchor="ctr">
                    <a:lnL>
                      <a:noFill/>
                    </a:lnL>
                    <a:lnR>
                      <a:noFill/>
                    </a:lnR>
                    <a:lnT>
                      <a:noFill/>
                    </a:lnT>
                    <a:lnB>
                      <a:noFill/>
                    </a:lnB>
                    <a:noFill/>
                  </a:tcPr>
                </a:tc>
                <a:tc>
                  <a:txBody>
                    <a:bodyPr/>
                    <a:lstStyle/>
                    <a:p>
                      <a:r>
                        <a:rPr lang="en-IN" sz="1000" dirty="0"/>
                        <a:t>Moderate</a:t>
                      </a:r>
                    </a:p>
                  </a:txBody>
                  <a:tcPr marL="50439" marR="50439" marT="25220" marB="25220" anchor="ctr">
                    <a:lnL>
                      <a:noFill/>
                    </a:lnL>
                    <a:lnR>
                      <a:noFill/>
                    </a:lnR>
                    <a:lnT>
                      <a:noFill/>
                    </a:lnT>
                    <a:lnB>
                      <a:noFill/>
                    </a:lnB>
                    <a:noFill/>
                  </a:tcPr>
                </a:tc>
                <a:tc>
                  <a:txBody>
                    <a:bodyPr/>
                    <a:lstStyle/>
                    <a:p>
                      <a:r>
                        <a:rPr lang="en-IN" sz="1000"/>
                        <a:t>Yes</a:t>
                      </a:r>
                    </a:p>
                  </a:txBody>
                  <a:tcPr marL="50439" marR="50439" marT="25220" marB="25220" anchor="ctr">
                    <a:lnL>
                      <a:noFill/>
                    </a:lnL>
                    <a:lnR>
                      <a:noFill/>
                    </a:lnR>
                    <a:lnT>
                      <a:noFill/>
                    </a:lnT>
                    <a:lnB>
                      <a:noFill/>
                    </a:lnB>
                    <a:noFill/>
                  </a:tcPr>
                </a:tc>
                <a:tc>
                  <a:txBody>
                    <a:bodyPr/>
                    <a:lstStyle/>
                    <a:p>
                      <a:r>
                        <a:rPr lang="en-IN" sz="1000" dirty="0"/>
                        <a:t>Bin or scale</a:t>
                      </a:r>
                    </a:p>
                  </a:txBody>
                  <a:tcPr marL="50439" marR="50439" marT="25220" marB="25220" anchor="ctr">
                    <a:lnL>
                      <a:noFill/>
                    </a:lnL>
                    <a:lnR>
                      <a:noFill/>
                    </a:lnR>
                    <a:lnT>
                      <a:noFill/>
                    </a:lnT>
                    <a:lnB>
                      <a:noFill/>
                    </a:lnB>
                    <a:noFill/>
                  </a:tcPr>
                </a:tc>
                <a:extLst>
                  <a:ext uri="{0D108BD9-81ED-4DB2-BD59-A6C34878D82A}">
                    <a16:rowId xmlns:a16="http://schemas.microsoft.com/office/drawing/2014/main" val="3339781582"/>
                  </a:ext>
                </a:extLst>
              </a:tr>
            </a:tbl>
          </a:graphicData>
        </a:graphic>
      </p:graphicFrame>
      <p:pic>
        <p:nvPicPr>
          <p:cNvPr id="4098" name="Picture 2">
            <a:extLst>
              <a:ext uri="{FF2B5EF4-FFF2-40B4-BE49-F238E27FC236}">
                <a16:creationId xmlns:a16="http://schemas.microsoft.com/office/drawing/2014/main" id="{8E122C93-5E35-D42A-03DA-1D76A5E3E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 y="1948721"/>
            <a:ext cx="4450080" cy="445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520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74D1-4370-DB14-6B13-36F3ECB600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ACE7AC-6BF2-F118-C256-C1E5884D82A2}"/>
              </a:ext>
            </a:extLst>
          </p:cNvPr>
          <p:cNvSpPr>
            <a:spLocks noGrp="1"/>
          </p:cNvSpPr>
          <p:nvPr>
            <p:ph idx="1"/>
          </p:nvPr>
        </p:nvSpPr>
        <p:spPr/>
        <p:txBody>
          <a:bodyPr/>
          <a:lstStyle/>
          <a:p>
            <a:endParaRPr lang="en-IN"/>
          </a:p>
        </p:txBody>
      </p:sp>
      <p:pic>
        <p:nvPicPr>
          <p:cNvPr id="4100" name="Picture 4">
            <a:extLst>
              <a:ext uri="{FF2B5EF4-FFF2-40B4-BE49-F238E27FC236}">
                <a16:creationId xmlns:a16="http://schemas.microsoft.com/office/drawing/2014/main" id="{A223EE47-65D4-9F5C-8FDE-DF8ECF08C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80975"/>
            <a:ext cx="11830050" cy="649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42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A4BD-0B70-1F68-5EC4-911C5D92DED3}"/>
              </a:ext>
            </a:extLst>
          </p:cNvPr>
          <p:cNvSpPr>
            <a:spLocks noGrp="1"/>
          </p:cNvSpPr>
          <p:nvPr>
            <p:ph type="title"/>
          </p:nvPr>
        </p:nvSpPr>
        <p:spPr/>
        <p:txBody>
          <a:bodyPr/>
          <a:lstStyle/>
          <a:p>
            <a:r>
              <a:rPr lang="en-US" dirty="0"/>
              <a:t>Boxplot Analysis: Distribution &amp; Outlier Insights</a:t>
            </a:r>
            <a:endParaRPr lang="en-IN" dirty="0"/>
          </a:p>
        </p:txBody>
      </p:sp>
      <p:pic>
        <p:nvPicPr>
          <p:cNvPr id="6146" name="Picture 2">
            <a:extLst>
              <a:ext uri="{FF2B5EF4-FFF2-40B4-BE49-F238E27FC236}">
                <a16:creationId xmlns:a16="http://schemas.microsoft.com/office/drawing/2014/main" id="{1184A9ED-9B38-E827-F326-8107106F4D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7417" y="2098624"/>
            <a:ext cx="6097999" cy="39723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B66D01-6BDE-7F3E-F7D1-552181D3EC63}"/>
              </a:ext>
            </a:extLst>
          </p:cNvPr>
          <p:cNvSpPr txBox="1"/>
          <p:nvPr/>
        </p:nvSpPr>
        <p:spPr>
          <a:xfrm>
            <a:off x="6985416" y="1963712"/>
            <a:ext cx="5351489" cy="5693866"/>
          </a:xfrm>
          <a:prstGeom prst="rect">
            <a:avLst/>
          </a:prstGeom>
          <a:noFill/>
        </p:spPr>
        <p:txBody>
          <a:bodyPr wrap="square" rtlCol="0">
            <a:spAutoFit/>
          </a:bodyPr>
          <a:lstStyle/>
          <a:p>
            <a:r>
              <a:rPr lang="en-US" sz="1300" b="1" dirty="0"/>
              <a:t>1. SALES:</a:t>
            </a:r>
          </a:p>
          <a:p>
            <a:r>
              <a:rPr lang="en-US" sz="1300" b="1" dirty="0"/>
              <a:t>Highly skewed with many outliers</a:t>
            </a:r>
            <a:r>
              <a:rPr lang="en-US" sz="1300" dirty="0"/>
              <a:t> (visible as black circles).</a:t>
            </a:r>
          </a:p>
          <a:p>
            <a:r>
              <a:rPr lang="en-US" sz="1300" dirty="0"/>
              <a:t>Values spread widely from the lower whisker (~500) to the upper (~8000), with many points beyond it.</a:t>
            </a:r>
          </a:p>
          <a:p>
            <a:endParaRPr lang="en-US" sz="1300" dirty="0"/>
          </a:p>
          <a:p>
            <a:r>
              <a:rPr lang="en-US" sz="1300" b="1" dirty="0"/>
              <a:t>2. DAYS_SINCE_LASTORDER:</a:t>
            </a:r>
          </a:p>
          <a:p>
            <a:r>
              <a:rPr lang="en-US" sz="1300" b="1" dirty="0"/>
              <a:t>Wide range and few outliers</a:t>
            </a:r>
            <a:r>
              <a:rPr lang="en-US" sz="1300" dirty="0"/>
              <a:t> — indicates varied customer return intervals. Central values suggest customers mostly return in a 1000–2500 day range.</a:t>
            </a:r>
          </a:p>
          <a:p>
            <a:endParaRPr lang="en-US" sz="1300" dirty="0"/>
          </a:p>
          <a:p>
            <a:r>
              <a:rPr lang="en-US" sz="1300" b="1" dirty="0"/>
              <a:t>3. MSRP, PRICEEACH, QUANTITYORDERED:</a:t>
            </a:r>
          </a:p>
          <a:p>
            <a:r>
              <a:rPr lang="en-US" sz="1300" dirty="0"/>
              <a:t>All show </a:t>
            </a:r>
            <a:r>
              <a:rPr lang="en-US" sz="1300" b="1" dirty="0"/>
              <a:t>tight interquartile ranges (IQRs)</a:t>
            </a:r>
            <a:r>
              <a:rPr lang="en-US" sz="1300" dirty="0"/>
              <a:t> with some minor outliers.</a:t>
            </a:r>
          </a:p>
          <a:p>
            <a:r>
              <a:rPr lang="en-US" sz="1300" dirty="0"/>
              <a:t>Distributions are relatively compact, but a few values spike.</a:t>
            </a:r>
          </a:p>
          <a:p>
            <a:endParaRPr lang="en-US" sz="1300" dirty="0"/>
          </a:p>
          <a:p>
            <a:r>
              <a:rPr lang="en-US" sz="1300" b="1" dirty="0"/>
              <a:t>4. ORDERNUMBER &amp; ORDERLINENUMBER:</a:t>
            </a:r>
          </a:p>
          <a:p>
            <a:r>
              <a:rPr lang="en-US" sz="1300" dirty="0"/>
              <a:t>ORDERNUMBER is tightly clustered around ~10,000.</a:t>
            </a:r>
          </a:p>
          <a:p>
            <a:r>
              <a:rPr lang="en-US" sz="1300" dirty="0"/>
              <a:t>ORDERLINENUMBER is stable; no outliers, compact </a:t>
            </a:r>
            <a:r>
              <a:rPr lang="en-US" sz="1300" dirty="0" err="1"/>
              <a:t>range.These</a:t>
            </a:r>
            <a:r>
              <a:rPr lang="en-US" sz="1300" dirty="0"/>
              <a:t> are </a:t>
            </a:r>
            <a:r>
              <a:rPr lang="en-US" sz="1300" b="1" dirty="0"/>
              <a:t>categorical or indexed variables</a:t>
            </a:r>
            <a:r>
              <a:rPr lang="en-US" sz="1300" dirty="0"/>
              <a:t>, so boxplot utility here is limited.</a:t>
            </a:r>
          </a:p>
          <a:p>
            <a:endParaRPr lang="en-US" sz="1300" dirty="0"/>
          </a:p>
          <a:p>
            <a:r>
              <a:rPr lang="en-US" sz="1300" b="1" dirty="0"/>
              <a:t>5. year &amp; month:</a:t>
            </a:r>
          </a:p>
          <a:p>
            <a:r>
              <a:rPr lang="en-US" sz="1300" dirty="0"/>
              <a:t>No visible variability; these are clearly </a:t>
            </a:r>
            <a:r>
              <a:rPr lang="en-US" sz="1300" b="1" dirty="0"/>
              <a:t>time-</a:t>
            </a:r>
            <a:r>
              <a:rPr lang="en-US" sz="1300" b="1" dirty="0" err="1"/>
              <a:t>based</a:t>
            </a:r>
            <a:r>
              <a:rPr lang="en-US" sz="1300" dirty="0" err="1"/>
              <a:t>.All</a:t>
            </a:r>
            <a:r>
              <a:rPr lang="en-US" sz="1300" dirty="0"/>
              <a:t> data points in year are close (likely 1–2 years), and month varies only 1–12.</a:t>
            </a:r>
          </a:p>
          <a:p>
            <a:endParaRPr lang="en-US" sz="1300" dirty="0"/>
          </a:p>
          <a:p>
            <a:endParaRPr lang="en-US" sz="1300" dirty="0"/>
          </a:p>
          <a:p>
            <a:endParaRPr lang="en-US" sz="1300" dirty="0"/>
          </a:p>
          <a:p>
            <a:endParaRPr lang="en-US" sz="1300" dirty="0"/>
          </a:p>
          <a:p>
            <a:endParaRPr lang="en-IN" sz="1300" dirty="0"/>
          </a:p>
        </p:txBody>
      </p:sp>
    </p:spTree>
    <p:extLst>
      <p:ext uri="{BB962C8B-B14F-4D97-AF65-F5344CB8AC3E}">
        <p14:creationId xmlns:p14="http://schemas.microsoft.com/office/powerpoint/2010/main" val="1077813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18C1-7F92-AECF-81E9-85C9B342C1A2}"/>
              </a:ext>
            </a:extLst>
          </p:cNvPr>
          <p:cNvSpPr>
            <a:spLocks noGrp="1"/>
          </p:cNvSpPr>
          <p:nvPr>
            <p:ph type="title"/>
          </p:nvPr>
        </p:nvSpPr>
        <p:spPr/>
        <p:txBody>
          <a:bodyPr/>
          <a:lstStyle/>
          <a:p>
            <a:r>
              <a:rPr lang="en-US" dirty="0"/>
              <a:t>INSIGHTS</a:t>
            </a:r>
            <a:endParaRPr lang="en-IN" dirty="0"/>
          </a:p>
        </p:txBody>
      </p:sp>
      <p:sp>
        <p:nvSpPr>
          <p:cNvPr id="3" name="Content Placeholder 2">
            <a:extLst>
              <a:ext uri="{FF2B5EF4-FFF2-40B4-BE49-F238E27FC236}">
                <a16:creationId xmlns:a16="http://schemas.microsoft.com/office/drawing/2014/main" id="{AB7E1B35-1CF1-1C25-CC3B-69CCDBDDD7C8}"/>
              </a:ext>
            </a:extLst>
          </p:cNvPr>
          <p:cNvSpPr>
            <a:spLocks noGrp="1"/>
          </p:cNvSpPr>
          <p:nvPr>
            <p:ph idx="1"/>
          </p:nvPr>
        </p:nvSpPr>
        <p:spPr/>
        <p:txBody>
          <a:bodyPr>
            <a:normAutofit fontScale="92500" lnSpcReduction="20000"/>
          </a:bodyPr>
          <a:lstStyle/>
          <a:p>
            <a:pPr lvl="0"/>
            <a:r>
              <a:rPr lang="en-US" sz="1800" dirty="0">
                <a:solidFill>
                  <a:schemeClr val="tx2">
                    <a:lumMod val="10000"/>
                  </a:schemeClr>
                </a:solidFill>
              </a:rPr>
              <a:t>Using histogram on sales variable, we did univariate analysis.</a:t>
            </a:r>
          </a:p>
          <a:p>
            <a:pPr lvl="0"/>
            <a:r>
              <a:rPr lang="en-US" sz="1800" dirty="0">
                <a:solidFill>
                  <a:schemeClr val="tx2">
                    <a:lumMod val="10000"/>
                  </a:schemeClr>
                </a:solidFill>
              </a:rPr>
              <a:t>For categorical variable like product line we did univariate analysis using bar plot.</a:t>
            </a:r>
          </a:p>
          <a:p>
            <a:pPr lvl="0"/>
            <a:r>
              <a:rPr lang="en-US" sz="1800" dirty="0">
                <a:solidFill>
                  <a:schemeClr val="tx2">
                    <a:lumMod val="10000"/>
                  </a:schemeClr>
                </a:solidFill>
              </a:rPr>
              <a:t>Using boxplot on sales, product line, deal size variable we have plotted bivariate analysis.</a:t>
            </a:r>
          </a:p>
          <a:p>
            <a:pPr lvl="0"/>
            <a:r>
              <a:rPr lang="en-US" sz="1800" dirty="0">
                <a:solidFill>
                  <a:schemeClr val="tx2">
                    <a:lumMod val="10000"/>
                  </a:schemeClr>
                </a:solidFill>
              </a:rPr>
              <a:t>Using MSRP, Price each, status, sales &amp; product line variables we did multivariate analysis.</a:t>
            </a:r>
          </a:p>
          <a:p>
            <a:pPr lvl="0"/>
            <a:r>
              <a:rPr lang="en-US" sz="1800" dirty="0">
                <a:solidFill>
                  <a:schemeClr val="tx2">
                    <a:lumMod val="10000"/>
                  </a:schemeClr>
                </a:solidFill>
              </a:rPr>
              <a:t>After doing the analysis, we can see there is a high demand of classis cars followed by vintage cars and the least is for trains.</a:t>
            </a:r>
          </a:p>
          <a:p>
            <a:pPr lvl="0"/>
            <a:r>
              <a:rPr lang="en-US" sz="1800" dirty="0">
                <a:solidFill>
                  <a:schemeClr val="tx2">
                    <a:lumMod val="10000"/>
                  </a:schemeClr>
                </a:solidFill>
              </a:rPr>
              <a:t>The sales are high for the last Quarter of the year.</a:t>
            </a:r>
          </a:p>
          <a:p>
            <a:pPr lvl="0"/>
            <a:r>
              <a:rPr lang="en-US" sz="1800" dirty="0">
                <a:solidFill>
                  <a:schemeClr val="tx2">
                    <a:lumMod val="10000"/>
                  </a:schemeClr>
                </a:solidFill>
              </a:rPr>
              <a:t>The demand for classic cars are so high that the company have sold the product below MSRP giving the customers a good discount.</a:t>
            </a:r>
          </a:p>
          <a:p>
            <a:pPr lvl="0"/>
            <a:r>
              <a:rPr lang="en-US" sz="1800" dirty="0">
                <a:solidFill>
                  <a:schemeClr val="tx2">
                    <a:lumMod val="10000"/>
                  </a:schemeClr>
                </a:solidFill>
              </a:rPr>
              <a:t>And Vintage were sold above MSRP.</a:t>
            </a:r>
          </a:p>
          <a:p>
            <a:endParaRPr lang="en-IN" dirty="0"/>
          </a:p>
        </p:txBody>
      </p:sp>
    </p:spTree>
    <p:extLst>
      <p:ext uri="{BB962C8B-B14F-4D97-AF65-F5344CB8AC3E}">
        <p14:creationId xmlns:p14="http://schemas.microsoft.com/office/powerpoint/2010/main" val="2567329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7A73-DB21-46AB-123D-6F5075B62A19}"/>
              </a:ext>
            </a:extLst>
          </p:cNvPr>
          <p:cNvSpPr>
            <a:spLocks noGrp="1"/>
          </p:cNvSpPr>
          <p:nvPr>
            <p:ph type="title"/>
          </p:nvPr>
        </p:nvSpPr>
        <p:spPr/>
        <p:txBody>
          <a:bodyPr/>
          <a:lstStyle/>
          <a:p>
            <a:r>
              <a:rPr lang="en-US" sz="4800" b="1" dirty="0"/>
              <a:t>Customer Segmentation using RFM analysis</a:t>
            </a:r>
            <a:endParaRPr lang="en-IN" dirty="0"/>
          </a:p>
        </p:txBody>
      </p:sp>
      <p:sp>
        <p:nvSpPr>
          <p:cNvPr id="3" name="Content Placeholder 2">
            <a:extLst>
              <a:ext uri="{FF2B5EF4-FFF2-40B4-BE49-F238E27FC236}">
                <a16:creationId xmlns:a16="http://schemas.microsoft.com/office/drawing/2014/main" id="{E5A7F94E-F68B-F043-98C3-121905D64A05}"/>
              </a:ext>
            </a:extLst>
          </p:cNvPr>
          <p:cNvSpPr>
            <a:spLocks noGrp="1"/>
          </p:cNvSpPr>
          <p:nvPr>
            <p:ph idx="1"/>
          </p:nvPr>
        </p:nvSpPr>
        <p:spPr>
          <a:xfrm>
            <a:off x="1097280" y="2108201"/>
            <a:ext cx="6562694" cy="3760891"/>
          </a:xfrm>
        </p:spPr>
        <p:txBody>
          <a:bodyPr>
            <a:normAutofit fontScale="70000" lnSpcReduction="20000"/>
          </a:bodyPr>
          <a:lstStyle/>
          <a:p>
            <a:pPr marL="285750" indent="-285750">
              <a:buFont typeface="Arial" panose="020B0604020202020204" pitchFamily="34" charset="0"/>
              <a:buChar char="•"/>
            </a:pPr>
            <a:r>
              <a:rPr lang="en-US" sz="2000" dirty="0">
                <a:solidFill>
                  <a:schemeClr val="tx1"/>
                </a:solidFill>
              </a:rPr>
              <a:t>Customer Segmentation done by using KNIME and MS Excel by dividing the data based on Recency, Frequency and Monetary variables through grouping data by variable ‘Order Number’.</a:t>
            </a:r>
          </a:p>
          <a:p>
            <a:pPr marL="285750" indent="-285750">
              <a:buFont typeface="Arial" panose="020B0604020202020204" pitchFamily="34" charset="0"/>
              <a:buChar char="•"/>
            </a:pPr>
            <a:r>
              <a:rPr lang="en-US" dirty="0">
                <a:solidFill>
                  <a:schemeClr val="tx1"/>
                </a:solidFill>
                <a:latin typeface="ff3"/>
              </a:rPr>
              <a:t>As per the suggestion about ignoring the column "Days Since last order" .</a:t>
            </a:r>
          </a:p>
          <a:p>
            <a:pPr marL="285750" indent="-285750">
              <a:buFont typeface="Arial" panose="020B0604020202020204" pitchFamily="34" charset="0"/>
              <a:buChar char="•"/>
            </a:pPr>
            <a:r>
              <a:rPr lang="en-US" dirty="0">
                <a:solidFill>
                  <a:schemeClr val="tx1"/>
                </a:solidFill>
                <a:latin typeface="ff3"/>
              </a:rPr>
              <a:t>created new column name</a:t>
            </a:r>
            <a:r>
              <a:rPr lang="en-US" dirty="0">
                <a:solidFill>
                  <a:schemeClr val="tx1"/>
                </a:solidFill>
                <a:latin typeface="Source Sans Pro" panose="020B0503030403020204" pitchFamily="34" charset="0"/>
              </a:rPr>
              <a:t> </a:t>
            </a:r>
            <a:r>
              <a:rPr lang="en-US" dirty="0">
                <a:solidFill>
                  <a:schemeClr val="tx1"/>
                </a:solidFill>
                <a:latin typeface="ff6"/>
              </a:rPr>
              <a:t>Recency</a:t>
            </a:r>
            <a:r>
              <a:rPr lang="en-US" dirty="0">
                <a:solidFill>
                  <a:schemeClr val="tx1"/>
                </a:solidFill>
                <a:latin typeface="Source Sans Pro" panose="020B0503030403020204" pitchFamily="34" charset="0"/>
              </a:rPr>
              <a:t> </a:t>
            </a:r>
            <a:r>
              <a:rPr lang="en-US" dirty="0">
                <a:solidFill>
                  <a:schemeClr val="tx1"/>
                </a:solidFill>
                <a:latin typeface="ff3"/>
              </a:rPr>
              <a:t>as "[Max(order date) - order date)]"We have assumed “30-05-2020“ as a reference date and created recency column. </a:t>
            </a:r>
          </a:p>
          <a:p>
            <a:pPr marL="285750" indent="-285750">
              <a:buFont typeface="Arial" panose="020B0604020202020204" pitchFamily="34" charset="0"/>
              <a:buChar char="•"/>
            </a:pPr>
            <a:r>
              <a:rPr lang="en-US" dirty="0">
                <a:solidFill>
                  <a:schemeClr val="tx1"/>
                </a:solidFill>
                <a:latin typeface="ff3"/>
              </a:rPr>
              <a:t>If we can see the data there are same order number repeated for different product Code. So we can assume count of each order number as</a:t>
            </a:r>
            <a:r>
              <a:rPr lang="en-US" dirty="0">
                <a:solidFill>
                  <a:schemeClr val="tx1"/>
                </a:solidFill>
                <a:latin typeface="Source Sans Pro" panose="020B0503030403020204" pitchFamily="34" charset="0"/>
              </a:rPr>
              <a:t> </a:t>
            </a:r>
            <a:r>
              <a:rPr lang="en-US" dirty="0">
                <a:solidFill>
                  <a:schemeClr val="tx1"/>
                </a:solidFill>
                <a:latin typeface="ff6"/>
              </a:rPr>
              <a:t>frequency </a:t>
            </a:r>
            <a:r>
              <a:rPr lang="en-US" dirty="0">
                <a:solidFill>
                  <a:schemeClr val="tx1"/>
                </a:solidFill>
                <a:latin typeface="ff3"/>
              </a:rPr>
              <a:t>of an order number. </a:t>
            </a:r>
          </a:p>
          <a:p>
            <a:pPr marL="285750" indent="-285750">
              <a:buFont typeface="Arial" panose="020B0604020202020204" pitchFamily="34" charset="0"/>
              <a:buChar char="•"/>
            </a:pPr>
            <a:r>
              <a:rPr lang="en-US" dirty="0">
                <a:solidFill>
                  <a:schemeClr val="tx1"/>
                </a:solidFill>
                <a:latin typeface="ff3"/>
              </a:rPr>
              <a:t>In SALES column we get sales amount for each transaction. We can use SALES parameter and using an assumption of sum of aggregation we created a new column as</a:t>
            </a:r>
            <a:r>
              <a:rPr lang="en-US" dirty="0">
                <a:solidFill>
                  <a:schemeClr val="tx1"/>
                </a:solidFill>
                <a:latin typeface="Source Sans Pro" panose="020B0503030403020204" pitchFamily="34" charset="0"/>
              </a:rPr>
              <a:t> </a:t>
            </a:r>
            <a:r>
              <a:rPr lang="en-US" dirty="0">
                <a:solidFill>
                  <a:schemeClr val="tx1"/>
                </a:solidFill>
                <a:latin typeface="ff6"/>
              </a:rPr>
              <a:t>Monetary</a:t>
            </a:r>
            <a:endParaRPr lang="en-US" dirty="0">
              <a:solidFill>
                <a:schemeClr val="tx1"/>
              </a:solidFill>
              <a:latin typeface="Source Sans Pro" panose="020B0503030403020204" pitchFamily="34" charset="0"/>
            </a:endParaRPr>
          </a:p>
          <a:p>
            <a:pPr marL="285750" indent="-285750">
              <a:buFont typeface="Arial" panose="020B0604020202020204" pitchFamily="34" charset="0"/>
              <a:buChar char="•"/>
            </a:pPr>
            <a:r>
              <a:rPr lang="en-US" dirty="0">
                <a:solidFill>
                  <a:schemeClr val="tx1"/>
                </a:solidFill>
                <a:latin typeface="ff3"/>
              </a:rPr>
              <a:t>Then created four different bin for each Recency, frequency &amp; Monetary using percentile range(0,0.10, 0.70,100).Based on above 4 bin assumption we have considered 4 segments like Loyal , Best , Lost and the customers on the verge of Churn.</a:t>
            </a:r>
            <a:endParaRPr lang="en-US" dirty="0">
              <a:solidFill>
                <a:schemeClr val="tx1"/>
              </a:solidFill>
            </a:endParaRPr>
          </a:p>
          <a:p>
            <a:endParaRPr lang="en-IN" dirty="0">
              <a:solidFill>
                <a:schemeClr val="tx1"/>
              </a:solidFill>
            </a:endParaRPr>
          </a:p>
        </p:txBody>
      </p:sp>
      <p:pic>
        <p:nvPicPr>
          <p:cNvPr id="4" name="Picture 3">
            <a:extLst>
              <a:ext uri="{FF2B5EF4-FFF2-40B4-BE49-F238E27FC236}">
                <a16:creationId xmlns:a16="http://schemas.microsoft.com/office/drawing/2014/main" id="{49A05928-D7F1-451E-85EB-9E363D1E1B82}"/>
              </a:ext>
            </a:extLst>
          </p:cNvPr>
          <p:cNvPicPr>
            <a:picLocks noChangeAspect="1"/>
          </p:cNvPicPr>
          <p:nvPr/>
        </p:nvPicPr>
        <p:blipFill>
          <a:blip r:embed="rId2"/>
          <a:stretch>
            <a:fillRect/>
          </a:stretch>
        </p:blipFill>
        <p:spPr>
          <a:xfrm>
            <a:off x="7958182" y="2108201"/>
            <a:ext cx="3680779" cy="40827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7328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35B96-D1B6-C433-5715-6B9F3E88FADE}"/>
              </a:ext>
            </a:extLst>
          </p:cNvPr>
          <p:cNvSpPr>
            <a:spLocks noGrp="1"/>
          </p:cNvSpPr>
          <p:nvPr>
            <p:ph type="title"/>
          </p:nvPr>
        </p:nvSpPr>
        <p:spPr/>
        <p:txBody>
          <a:bodyPr>
            <a:normAutofit/>
          </a:bodyPr>
          <a:lstStyle/>
          <a:p>
            <a:r>
              <a:rPr lang="en-US" dirty="0">
                <a:solidFill>
                  <a:schemeClr val="tx1"/>
                </a:solidFill>
              </a:rPr>
              <a:t>KNIME WORKFLOW and Output table Image-</a:t>
            </a:r>
            <a:endParaRPr lang="en-IN" dirty="0">
              <a:solidFill>
                <a:schemeClr val="tx1"/>
              </a:solidFill>
            </a:endParaRPr>
          </a:p>
        </p:txBody>
      </p:sp>
      <p:sp>
        <p:nvSpPr>
          <p:cNvPr id="3" name="Content Placeholder 2">
            <a:extLst>
              <a:ext uri="{FF2B5EF4-FFF2-40B4-BE49-F238E27FC236}">
                <a16:creationId xmlns:a16="http://schemas.microsoft.com/office/drawing/2014/main" id="{FF51DDA0-696C-69BE-17A6-D34E344D223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518A73E-B969-3D0B-0A65-88C8EB1FB39C}"/>
              </a:ext>
            </a:extLst>
          </p:cNvPr>
          <p:cNvPicPr>
            <a:picLocks noChangeAspect="1"/>
          </p:cNvPicPr>
          <p:nvPr/>
        </p:nvPicPr>
        <p:blipFill>
          <a:blip r:embed="rId2"/>
          <a:stretch>
            <a:fillRect/>
          </a:stretch>
        </p:blipFill>
        <p:spPr>
          <a:xfrm>
            <a:off x="1344978" y="1737361"/>
            <a:ext cx="10058400" cy="4510566"/>
          </a:xfrm>
          <a:prstGeom prst="rect">
            <a:avLst/>
          </a:prstGeom>
        </p:spPr>
      </p:pic>
    </p:spTree>
    <p:extLst>
      <p:ext uri="{BB962C8B-B14F-4D97-AF65-F5344CB8AC3E}">
        <p14:creationId xmlns:p14="http://schemas.microsoft.com/office/powerpoint/2010/main" val="173517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095D-A864-F139-DD12-332D819D5F4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10B7492-21B4-711F-6FDF-969B8B4888EA}"/>
              </a:ext>
            </a:extLst>
          </p:cNvPr>
          <p:cNvPicPr>
            <a:picLocks noGrp="1" noChangeAspect="1"/>
          </p:cNvPicPr>
          <p:nvPr>
            <p:ph idx="1"/>
          </p:nvPr>
        </p:nvPicPr>
        <p:blipFill>
          <a:blip r:embed="rId2"/>
          <a:srcRect b="3796"/>
          <a:stretch>
            <a:fillRect/>
          </a:stretch>
        </p:blipFill>
        <p:spPr>
          <a:xfrm>
            <a:off x="1724501" y="2108200"/>
            <a:ext cx="8803323" cy="3618043"/>
          </a:xfrm>
          <a:prstGeom prst="rect">
            <a:avLst/>
          </a:prstGeom>
        </p:spPr>
      </p:pic>
    </p:spTree>
    <p:extLst>
      <p:ext uri="{BB962C8B-B14F-4D97-AF65-F5344CB8AC3E}">
        <p14:creationId xmlns:p14="http://schemas.microsoft.com/office/powerpoint/2010/main" val="1689522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CCE5-7A0C-64C6-EB05-A977A38C29C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6B5ADAA-C4E2-9A46-3222-5899DBA9B7CD}"/>
              </a:ext>
            </a:extLst>
          </p:cNvPr>
          <p:cNvPicPr>
            <a:picLocks noGrp="1" noChangeAspect="1"/>
          </p:cNvPicPr>
          <p:nvPr>
            <p:ph idx="1"/>
          </p:nvPr>
        </p:nvPicPr>
        <p:blipFill>
          <a:blip r:embed="rId2"/>
          <a:srcRect b="5788"/>
          <a:stretch>
            <a:fillRect/>
          </a:stretch>
        </p:blipFill>
        <p:spPr>
          <a:xfrm>
            <a:off x="421463" y="0"/>
            <a:ext cx="11770537" cy="6340839"/>
          </a:xfrm>
        </p:spPr>
      </p:pic>
    </p:spTree>
    <p:extLst>
      <p:ext uri="{BB962C8B-B14F-4D97-AF65-F5344CB8AC3E}">
        <p14:creationId xmlns:p14="http://schemas.microsoft.com/office/powerpoint/2010/main" val="652046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F1A1-DC71-67F6-3175-1519786A7A49}"/>
              </a:ext>
            </a:extLst>
          </p:cNvPr>
          <p:cNvSpPr>
            <a:spLocks noGrp="1"/>
          </p:cNvSpPr>
          <p:nvPr>
            <p:ph type="title"/>
          </p:nvPr>
        </p:nvSpPr>
        <p:spPr/>
        <p:txBody>
          <a:bodyPr>
            <a:normAutofit/>
          </a:bodyPr>
          <a:lstStyle/>
          <a:p>
            <a:r>
              <a:rPr lang="en-US" b="1" dirty="0">
                <a:solidFill>
                  <a:schemeClr val="tx1"/>
                </a:solidFill>
                <a:latin typeface="Arial" panose="020B0604020202020204" pitchFamily="34" charset="0"/>
              </a:rPr>
              <a:t>Inferences from RFM Analysis and identified segments</a:t>
            </a:r>
            <a:endParaRPr lang="en-IN" dirty="0">
              <a:solidFill>
                <a:schemeClr val="tx1"/>
              </a:solidFill>
            </a:endParaRPr>
          </a:p>
        </p:txBody>
      </p:sp>
      <p:sp>
        <p:nvSpPr>
          <p:cNvPr id="3" name="Content Placeholder 2">
            <a:extLst>
              <a:ext uri="{FF2B5EF4-FFF2-40B4-BE49-F238E27FC236}">
                <a16:creationId xmlns:a16="http://schemas.microsoft.com/office/drawing/2014/main" id="{36632CA9-D306-C7BF-A70E-BC05CE447164}"/>
              </a:ext>
            </a:extLst>
          </p:cNvPr>
          <p:cNvSpPr>
            <a:spLocks noGrp="1"/>
          </p:cNvSpPr>
          <p:nvPr>
            <p:ph idx="1"/>
          </p:nvPr>
        </p:nvSpPr>
        <p:spPr/>
        <p:txBody>
          <a:bodyPr/>
          <a:lstStyle/>
          <a:p>
            <a:r>
              <a:rPr lang="en-US" dirty="0">
                <a:solidFill>
                  <a:schemeClr val="tx1"/>
                </a:solidFill>
              </a:rPr>
              <a:t>BEST CUSTOMER:</a:t>
            </a:r>
            <a:endParaRPr lang="en-IN" dirty="0">
              <a:solidFill>
                <a:schemeClr val="tx1"/>
              </a:solidFill>
            </a:endParaRPr>
          </a:p>
          <a:p>
            <a:pPr marL="285750" indent="-285750">
              <a:buFont typeface="Arial" panose="020B0604020202020204" pitchFamily="34" charset="0"/>
              <a:buChar char="•"/>
            </a:pPr>
            <a:r>
              <a:rPr lang="en-IN" dirty="0">
                <a:solidFill>
                  <a:schemeClr val="tx1"/>
                </a:solidFill>
                <a:latin typeface="ff3"/>
              </a:rPr>
              <a:t>On basis on Recency, frequency &amp; monetary we have grouped our top customers. </a:t>
            </a:r>
          </a:p>
          <a:p>
            <a:pPr marL="285750" indent="-285750">
              <a:buFont typeface="Arial" panose="020B0604020202020204" pitchFamily="34" charset="0"/>
              <a:buChar char="•"/>
            </a:pPr>
            <a:r>
              <a:rPr lang="en-IN" dirty="0">
                <a:solidFill>
                  <a:schemeClr val="tx1"/>
                </a:solidFill>
                <a:latin typeface="ff3"/>
              </a:rPr>
              <a:t>We have given the most significance to recency parameter as these customers has recently purchased our products. </a:t>
            </a:r>
          </a:p>
          <a:p>
            <a:pPr marL="285750" indent="-285750">
              <a:buFont typeface="Arial" panose="020B0604020202020204" pitchFamily="34" charset="0"/>
              <a:buChar char="•"/>
            </a:pPr>
            <a:r>
              <a:rPr lang="en-IN" dirty="0">
                <a:solidFill>
                  <a:schemeClr val="tx1"/>
                </a:solidFill>
                <a:latin typeface="ff3"/>
              </a:rPr>
              <a:t>Also according to RFM model the most important is given to recency. Hence we have kept it as our first parameter for selecting top customers for e.g. Customer number -10181,10182, 10185 </a:t>
            </a:r>
          </a:p>
          <a:p>
            <a:pPr marL="285750" indent="-285750">
              <a:buFont typeface="Arial" panose="020B0604020202020204" pitchFamily="34" charset="0"/>
              <a:buChar char="•"/>
            </a:pPr>
            <a:r>
              <a:rPr lang="en-US" dirty="0">
                <a:solidFill>
                  <a:schemeClr val="tx1"/>
                </a:solidFill>
                <a:latin typeface="ff3"/>
              </a:rPr>
              <a:t>We should not loose these customers at any cost as they are the biggest contributors of the business.</a:t>
            </a:r>
          </a:p>
          <a:p>
            <a:endParaRPr lang="en-IN" dirty="0">
              <a:solidFill>
                <a:schemeClr val="tx1"/>
              </a:solidFill>
            </a:endParaRPr>
          </a:p>
        </p:txBody>
      </p:sp>
    </p:spTree>
    <p:extLst>
      <p:ext uri="{BB962C8B-B14F-4D97-AF65-F5344CB8AC3E}">
        <p14:creationId xmlns:p14="http://schemas.microsoft.com/office/powerpoint/2010/main" val="4104829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CDF3-E3B4-C9A4-0A47-A40240D32B5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D4795C9-1180-7EA1-0870-D7E8A1D0FC95}"/>
              </a:ext>
            </a:extLst>
          </p:cNvPr>
          <p:cNvPicPr>
            <a:picLocks noGrp="1" noChangeAspect="1"/>
          </p:cNvPicPr>
          <p:nvPr>
            <p:ph idx="1"/>
          </p:nvPr>
        </p:nvPicPr>
        <p:blipFill>
          <a:blip r:embed="rId2"/>
          <a:stretch>
            <a:fillRect/>
          </a:stretch>
        </p:blipFill>
        <p:spPr>
          <a:xfrm>
            <a:off x="1096963" y="1933731"/>
            <a:ext cx="10058400" cy="3912433"/>
          </a:xfrm>
          <a:prstGeom prst="rect">
            <a:avLst/>
          </a:prstGeom>
        </p:spPr>
      </p:pic>
    </p:spTree>
    <p:extLst>
      <p:ext uri="{BB962C8B-B14F-4D97-AF65-F5344CB8AC3E}">
        <p14:creationId xmlns:p14="http://schemas.microsoft.com/office/powerpoint/2010/main" val="2202123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9C3A-F379-5E1C-4F85-FFB4891169E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C56BBD59-4201-9F21-B132-04588FEE7199}"/>
              </a:ext>
            </a:extLst>
          </p:cNvPr>
          <p:cNvSpPr>
            <a:spLocks noGrp="1"/>
          </p:cNvSpPr>
          <p:nvPr>
            <p:ph idx="1"/>
          </p:nvPr>
        </p:nvSpPr>
        <p:spPr/>
        <p:txBody>
          <a:bodyPr/>
          <a:lstStyle/>
          <a:p>
            <a:pPr fontAlgn="auto"/>
            <a:r>
              <a:rPr lang="en-US" dirty="0"/>
              <a:t>An automobile parts manufacturing company has been actively selling products to a diverse range of customers for the past three years. Despite its growth, the company lacks the in-house expertise to derive actionable insights from its transaction data. As a result, they wish to uncover hidden patterns and trends in their customer transactions. By analyzing this data, the company aims to better understand customer behavior, improve customer segmentation, and implement targeted marketing strategies. These insights will help the company not only enhance customer satisfaction but also drive revenue growth by offering more personalized and efficient services.</a:t>
            </a:r>
          </a:p>
          <a:p>
            <a:pPr fontAlgn="auto"/>
            <a:r>
              <a:rPr lang="en-US" dirty="0"/>
              <a:t> </a:t>
            </a:r>
          </a:p>
          <a:p>
            <a:endParaRPr lang="en-IN" dirty="0"/>
          </a:p>
        </p:txBody>
      </p:sp>
    </p:spTree>
    <p:extLst>
      <p:ext uri="{BB962C8B-B14F-4D97-AF65-F5344CB8AC3E}">
        <p14:creationId xmlns:p14="http://schemas.microsoft.com/office/powerpoint/2010/main" val="1748234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63B66-D0F0-EA58-A9BA-7B72B27820FD}"/>
              </a:ext>
            </a:extLst>
          </p:cNvPr>
          <p:cNvSpPr>
            <a:spLocks noGrp="1"/>
          </p:cNvSpPr>
          <p:nvPr>
            <p:ph type="title"/>
          </p:nvPr>
        </p:nvSpPr>
        <p:spPr/>
        <p:txBody>
          <a:bodyPr>
            <a:normAutofit/>
          </a:bodyPr>
          <a:lstStyle/>
          <a:p>
            <a:r>
              <a:rPr lang="en-US" b="1" dirty="0">
                <a:solidFill>
                  <a:schemeClr val="tx1"/>
                </a:solidFill>
                <a:latin typeface="Arial" panose="020B0604020202020204" pitchFamily="34" charset="0"/>
              </a:rPr>
              <a:t>Inferences from RFM Analysis and identified segments</a:t>
            </a:r>
            <a:endParaRPr lang="en-IN" dirty="0">
              <a:solidFill>
                <a:schemeClr val="tx1"/>
              </a:solidFill>
            </a:endParaRPr>
          </a:p>
        </p:txBody>
      </p:sp>
      <p:sp>
        <p:nvSpPr>
          <p:cNvPr id="3" name="Content Placeholder 2">
            <a:extLst>
              <a:ext uri="{FF2B5EF4-FFF2-40B4-BE49-F238E27FC236}">
                <a16:creationId xmlns:a16="http://schemas.microsoft.com/office/drawing/2014/main" id="{C2DFB9D8-3488-E723-E4AD-9DEFC9D14998}"/>
              </a:ext>
            </a:extLst>
          </p:cNvPr>
          <p:cNvSpPr>
            <a:spLocks noGrp="1"/>
          </p:cNvSpPr>
          <p:nvPr>
            <p:ph idx="1"/>
          </p:nvPr>
        </p:nvSpPr>
        <p:spPr/>
        <p:txBody>
          <a:bodyPr/>
          <a:lstStyle/>
          <a:p>
            <a:r>
              <a:rPr lang="en-US" dirty="0">
                <a:solidFill>
                  <a:schemeClr val="tx1"/>
                </a:solidFill>
              </a:rPr>
              <a:t>LOYAL CUSTOMER:</a:t>
            </a:r>
            <a:endParaRPr lang="en-IN" dirty="0">
              <a:solidFill>
                <a:schemeClr val="tx1"/>
              </a:solidFill>
            </a:endParaRPr>
          </a:p>
          <a:p>
            <a:pPr marL="285750" indent="-285750">
              <a:buFont typeface="Arial" panose="020B0604020202020204" pitchFamily="34" charset="0"/>
              <a:buChar char="•"/>
            </a:pPr>
            <a:r>
              <a:rPr lang="en-IN" dirty="0">
                <a:solidFill>
                  <a:schemeClr val="tx1"/>
                </a:solidFill>
                <a:latin typeface="ff3"/>
              </a:rPr>
              <a:t>On basis on Recency, frequency &amp; monetary we have grouped our loyal customer's. These customers have purchased multiple times with good monetary value. </a:t>
            </a:r>
          </a:p>
          <a:p>
            <a:pPr marL="285750" indent="-285750">
              <a:buFont typeface="Arial" panose="020B0604020202020204" pitchFamily="34" charset="0"/>
              <a:buChar char="•"/>
            </a:pPr>
            <a:r>
              <a:rPr lang="en-IN" dirty="0">
                <a:solidFill>
                  <a:schemeClr val="tx1"/>
                </a:solidFill>
                <a:latin typeface="ff3"/>
              </a:rPr>
              <a:t>If we focus more on this segment of customers, we can easily turn them into our top best customers too. Also, in this segment we can see the customers for product line - classic cars are many.</a:t>
            </a:r>
          </a:p>
          <a:p>
            <a:pPr marL="285750" indent="-285750">
              <a:buFont typeface="Arial" panose="020B0604020202020204" pitchFamily="34" charset="0"/>
              <a:buChar char="•"/>
            </a:pPr>
            <a:r>
              <a:rPr lang="en-US" dirty="0">
                <a:solidFill>
                  <a:schemeClr val="tx1"/>
                </a:solidFill>
                <a:latin typeface="ff3"/>
              </a:rPr>
              <a:t>These are the still valuable customers as they  are with better level in all aspects Frequency and Monetary. We have to look after the needs of these customers to bring them into the pool of best.</a:t>
            </a:r>
          </a:p>
          <a:p>
            <a:endParaRPr lang="en-IN" dirty="0">
              <a:solidFill>
                <a:schemeClr val="tx1"/>
              </a:solidFill>
            </a:endParaRPr>
          </a:p>
        </p:txBody>
      </p:sp>
    </p:spTree>
    <p:extLst>
      <p:ext uri="{BB962C8B-B14F-4D97-AF65-F5344CB8AC3E}">
        <p14:creationId xmlns:p14="http://schemas.microsoft.com/office/powerpoint/2010/main" val="63393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83726-BEDF-C8DC-34CE-0A0128D506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D85DD7-FB9E-6591-61A7-1F66286C4DA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39FC094-EAC7-F385-D038-5620040EFA13}"/>
              </a:ext>
            </a:extLst>
          </p:cNvPr>
          <p:cNvPicPr>
            <a:picLocks noChangeAspect="1"/>
          </p:cNvPicPr>
          <p:nvPr/>
        </p:nvPicPr>
        <p:blipFill>
          <a:blip r:embed="rId2"/>
          <a:stretch>
            <a:fillRect/>
          </a:stretch>
        </p:blipFill>
        <p:spPr>
          <a:xfrm>
            <a:off x="338530" y="404734"/>
            <a:ext cx="11415505" cy="5696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0164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847E-FAFB-8331-8C6B-6E8CE08770FA}"/>
              </a:ext>
            </a:extLst>
          </p:cNvPr>
          <p:cNvSpPr>
            <a:spLocks noGrp="1"/>
          </p:cNvSpPr>
          <p:nvPr>
            <p:ph type="title"/>
          </p:nvPr>
        </p:nvSpPr>
        <p:spPr/>
        <p:txBody>
          <a:bodyPr/>
          <a:lstStyle/>
          <a:p>
            <a:r>
              <a:rPr lang="en-US" b="1" dirty="0">
                <a:solidFill>
                  <a:schemeClr val="tx1"/>
                </a:solidFill>
                <a:latin typeface="Arial" panose="020B0604020202020204" pitchFamily="34" charset="0"/>
              </a:rPr>
              <a:t>Inferences from RFM Analysis and identified segments</a:t>
            </a:r>
            <a:endParaRPr lang="en-IN" dirty="0"/>
          </a:p>
        </p:txBody>
      </p:sp>
      <p:sp>
        <p:nvSpPr>
          <p:cNvPr id="3" name="Content Placeholder 2">
            <a:extLst>
              <a:ext uri="{FF2B5EF4-FFF2-40B4-BE49-F238E27FC236}">
                <a16:creationId xmlns:a16="http://schemas.microsoft.com/office/drawing/2014/main" id="{F0422657-4318-CF9D-E3DD-01EF383108A9}"/>
              </a:ext>
            </a:extLst>
          </p:cNvPr>
          <p:cNvSpPr>
            <a:spLocks noGrp="1"/>
          </p:cNvSpPr>
          <p:nvPr>
            <p:ph idx="1"/>
          </p:nvPr>
        </p:nvSpPr>
        <p:spPr/>
        <p:txBody>
          <a:bodyPr/>
          <a:lstStyle/>
          <a:p>
            <a:r>
              <a:rPr lang="en-US" dirty="0">
                <a:solidFill>
                  <a:schemeClr val="tx1"/>
                </a:solidFill>
              </a:rPr>
              <a:t>LOYAL CUSTOMER:</a:t>
            </a:r>
            <a:endParaRPr lang="en-IN" dirty="0">
              <a:solidFill>
                <a:schemeClr val="tx1"/>
              </a:solidFill>
            </a:endParaRPr>
          </a:p>
          <a:p>
            <a:pPr marL="285750" indent="-285750">
              <a:buFont typeface="Arial" panose="020B0604020202020204" pitchFamily="34" charset="0"/>
              <a:buChar char="•"/>
            </a:pPr>
            <a:r>
              <a:rPr lang="en-IN" dirty="0">
                <a:solidFill>
                  <a:schemeClr val="tx1"/>
                </a:solidFill>
                <a:latin typeface="ff3"/>
              </a:rPr>
              <a:t>On basis on Recency, frequency &amp; monetary we have grouped our loyal customer's. These customers have purchased multiple times with good monetary value. </a:t>
            </a:r>
          </a:p>
          <a:p>
            <a:pPr marL="285750" indent="-285750">
              <a:buFont typeface="Arial" panose="020B0604020202020204" pitchFamily="34" charset="0"/>
              <a:buChar char="•"/>
            </a:pPr>
            <a:r>
              <a:rPr lang="en-IN" dirty="0">
                <a:solidFill>
                  <a:schemeClr val="tx1"/>
                </a:solidFill>
                <a:latin typeface="ff3"/>
              </a:rPr>
              <a:t>If we focus more on this segment of customers, we can easily turn them into our top best customers too. Also, in this segment we can see the customers for product line - classic cars are many.</a:t>
            </a:r>
          </a:p>
          <a:p>
            <a:pPr marL="285750" indent="-285750">
              <a:buFont typeface="Arial" panose="020B0604020202020204" pitchFamily="34" charset="0"/>
              <a:buChar char="•"/>
            </a:pPr>
            <a:r>
              <a:rPr lang="en-US" dirty="0">
                <a:solidFill>
                  <a:schemeClr val="tx1"/>
                </a:solidFill>
                <a:latin typeface="ff3"/>
              </a:rPr>
              <a:t>These are the still valuable customers as they  are with better level in all aspects Frequency and Monetary. We have to look after the needs of these customers to bring them into the pool of best.</a:t>
            </a:r>
          </a:p>
          <a:p>
            <a:endParaRPr lang="en-IN" dirty="0">
              <a:solidFill>
                <a:schemeClr val="tx1"/>
              </a:solidFill>
            </a:endParaRPr>
          </a:p>
        </p:txBody>
      </p:sp>
    </p:spTree>
    <p:extLst>
      <p:ext uri="{BB962C8B-B14F-4D97-AF65-F5344CB8AC3E}">
        <p14:creationId xmlns:p14="http://schemas.microsoft.com/office/powerpoint/2010/main" val="3872737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758A-D88C-1B84-2E70-1E2CE9746D8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4DB59C9-D1E5-D7A0-1C5D-3FD9812B9B3D}"/>
              </a:ext>
            </a:extLst>
          </p:cNvPr>
          <p:cNvPicPr>
            <a:picLocks noGrp="1" noChangeAspect="1"/>
          </p:cNvPicPr>
          <p:nvPr>
            <p:ph idx="1"/>
          </p:nvPr>
        </p:nvPicPr>
        <p:blipFill>
          <a:blip r:embed="rId2"/>
          <a:stretch>
            <a:fillRect/>
          </a:stretch>
        </p:blipFill>
        <p:spPr>
          <a:xfrm>
            <a:off x="1096963" y="599607"/>
            <a:ext cx="10058400" cy="5216577"/>
          </a:xfrm>
          <a:prstGeom prst="rect">
            <a:avLst/>
          </a:prstGeom>
        </p:spPr>
      </p:pic>
    </p:spTree>
    <p:extLst>
      <p:ext uri="{BB962C8B-B14F-4D97-AF65-F5344CB8AC3E}">
        <p14:creationId xmlns:p14="http://schemas.microsoft.com/office/powerpoint/2010/main" val="3833687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DAD94-FAB2-F613-CA87-789DF74DB197}"/>
              </a:ext>
            </a:extLst>
          </p:cNvPr>
          <p:cNvSpPr>
            <a:spLocks noGrp="1"/>
          </p:cNvSpPr>
          <p:nvPr>
            <p:ph type="title"/>
          </p:nvPr>
        </p:nvSpPr>
        <p:spPr/>
        <p:txBody>
          <a:bodyPr/>
          <a:lstStyle/>
          <a:p>
            <a:r>
              <a:rPr lang="en-US" b="1" dirty="0">
                <a:solidFill>
                  <a:schemeClr val="tx1"/>
                </a:solidFill>
                <a:latin typeface="Arial" panose="020B0604020202020204" pitchFamily="34" charset="0"/>
              </a:rPr>
              <a:t>Inferences from RFM Analysis and identified segments</a:t>
            </a:r>
            <a:endParaRPr lang="en-IN" dirty="0"/>
          </a:p>
        </p:txBody>
      </p:sp>
      <p:sp>
        <p:nvSpPr>
          <p:cNvPr id="3" name="Content Placeholder 2">
            <a:extLst>
              <a:ext uri="{FF2B5EF4-FFF2-40B4-BE49-F238E27FC236}">
                <a16:creationId xmlns:a16="http://schemas.microsoft.com/office/drawing/2014/main" id="{32F00274-204B-6A1B-90CA-9F35646C33C8}"/>
              </a:ext>
            </a:extLst>
          </p:cNvPr>
          <p:cNvSpPr>
            <a:spLocks noGrp="1"/>
          </p:cNvSpPr>
          <p:nvPr>
            <p:ph idx="1"/>
          </p:nvPr>
        </p:nvSpPr>
        <p:spPr/>
        <p:txBody>
          <a:bodyPr/>
          <a:lstStyle/>
          <a:p>
            <a:r>
              <a:rPr lang="en-US" dirty="0">
                <a:solidFill>
                  <a:schemeClr val="tx1"/>
                </a:solidFill>
              </a:rPr>
              <a:t>CUSTOMERS ON THE VERGE OF CHURN:</a:t>
            </a:r>
            <a:endParaRPr lang="en-IN" dirty="0">
              <a:solidFill>
                <a:schemeClr val="tx1"/>
              </a:solidFill>
            </a:endParaRPr>
          </a:p>
          <a:p>
            <a:pPr marL="285750" indent="-285750">
              <a:buFont typeface="Arial" panose="020B0604020202020204" pitchFamily="34" charset="0"/>
              <a:buChar char="•"/>
            </a:pPr>
            <a:r>
              <a:rPr lang="en-US" dirty="0">
                <a:solidFill>
                  <a:schemeClr val="tx1"/>
                </a:solidFill>
                <a:latin typeface="ff3"/>
              </a:rPr>
              <a:t>On basis on Recency, frequency &amp; monetary we have grouped our</a:t>
            </a:r>
            <a:r>
              <a:rPr lang="en-US" dirty="0">
                <a:solidFill>
                  <a:schemeClr val="tx1"/>
                </a:solidFill>
                <a:latin typeface="Source Sans Pro" panose="020B0503030403020204" pitchFamily="34" charset="0"/>
              </a:rPr>
              <a:t> </a:t>
            </a:r>
            <a:r>
              <a:rPr lang="en-US" dirty="0">
                <a:solidFill>
                  <a:schemeClr val="tx1"/>
                </a:solidFill>
                <a:latin typeface="ff4"/>
              </a:rPr>
              <a:t>Customers who are on verge of churning. We should definitely focus on this group before we lose them and try to convert them into our regular customers.</a:t>
            </a:r>
          </a:p>
          <a:p>
            <a:pPr marL="285750" indent="-285750">
              <a:buFont typeface="Arial" panose="020B0604020202020204" pitchFamily="34" charset="0"/>
              <a:buChar char="•"/>
            </a:pPr>
            <a:r>
              <a:rPr lang="en-US" dirty="0">
                <a:solidFill>
                  <a:schemeClr val="tx1"/>
                </a:solidFill>
                <a:latin typeface="ff4"/>
              </a:rPr>
              <a:t>For e.g. 10103, 10104– Their frequency is good with good monetary value, but low recency made them stand in this group. If the company pays more attention and fulfill their requirement, then we can easily turn them into our regular customer and we can save them from churning out.</a:t>
            </a:r>
          </a:p>
          <a:p>
            <a:pPr marL="285750" indent="-285750">
              <a:buFont typeface="Arial" panose="020B0604020202020204" pitchFamily="34" charset="0"/>
              <a:buChar char="•"/>
            </a:pPr>
            <a:r>
              <a:rPr lang="en-US" dirty="0">
                <a:solidFill>
                  <a:schemeClr val="tx1"/>
                </a:solidFill>
                <a:latin typeface="ff4"/>
              </a:rPr>
              <a:t>We can still concentrate on them to increase business as they have got High Recency level.</a:t>
            </a:r>
          </a:p>
          <a:p>
            <a:endParaRPr lang="en-IN" dirty="0">
              <a:solidFill>
                <a:schemeClr val="tx1"/>
              </a:solidFill>
            </a:endParaRPr>
          </a:p>
        </p:txBody>
      </p:sp>
    </p:spTree>
    <p:extLst>
      <p:ext uri="{BB962C8B-B14F-4D97-AF65-F5344CB8AC3E}">
        <p14:creationId xmlns:p14="http://schemas.microsoft.com/office/powerpoint/2010/main" val="3479937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E16A-ECEC-E342-3309-62342C3E7EE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0EF2945-2AA5-8B44-0542-53FA94F70E03}"/>
              </a:ext>
            </a:extLst>
          </p:cNvPr>
          <p:cNvPicPr>
            <a:picLocks noGrp="1" noChangeAspect="1"/>
          </p:cNvPicPr>
          <p:nvPr>
            <p:ph idx="1"/>
          </p:nvPr>
        </p:nvPicPr>
        <p:blipFill>
          <a:blip r:embed="rId2"/>
          <a:stretch>
            <a:fillRect/>
          </a:stretch>
        </p:blipFill>
        <p:spPr>
          <a:xfrm>
            <a:off x="1096963" y="749508"/>
            <a:ext cx="10058400" cy="4961743"/>
          </a:xfrm>
          <a:prstGeom prst="rect">
            <a:avLst/>
          </a:prstGeom>
        </p:spPr>
      </p:pic>
    </p:spTree>
    <p:extLst>
      <p:ext uri="{BB962C8B-B14F-4D97-AF65-F5344CB8AC3E}">
        <p14:creationId xmlns:p14="http://schemas.microsoft.com/office/powerpoint/2010/main" val="594193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B51A-39E4-C4D8-65BB-FE3862C5E483}"/>
              </a:ext>
            </a:extLst>
          </p:cNvPr>
          <p:cNvSpPr>
            <a:spLocks noGrp="1"/>
          </p:cNvSpPr>
          <p:nvPr>
            <p:ph type="title"/>
          </p:nvPr>
        </p:nvSpPr>
        <p:spPr/>
        <p:txBody>
          <a:bodyPr/>
          <a:lstStyle/>
          <a:p>
            <a:r>
              <a:rPr lang="en-US" b="1" dirty="0">
                <a:solidFill>
                  <a:schemeClr val="tx1"/>
                </a:solidFill>
                <a:latin typeface="Arial" panose="020B0604020202020204" pitchFamily="34" charset="0"/>
              </a:rPr>
              <a:t>Inferences from RFM Analysis and identified segments</a:t>
            </a:r>
            <a:endParaRPr lang="en-IN" dirty="0"/>
          </a:p>
        </p:txBody>
      </p:sp>
      <p:sp>
        <p:nvSpPr>
          <p:cNvPr id="3" name="Content Placeholder 2">
            <a:extLst>
              <a:ext uri="{FF2B5EF4-FFF2-40B4-BE49-F238E27FC236}">
                <a16:creationId xmlns:a16="http://schemas.microsoft.com/office/drawing/2014/main" id="{22289077-1ADF-887E-A917-C6B70951E994}"/>
              </a:ext>
            </a:extLst>
          </p:cNvPr>
          <p:cNvSpPr>
            <a:spLocks noGrp="1"/>
          </p:cNvSpPr>
          <p:nvPr>
            <p:ph idx="1"/>
          </p:nvPr>
        </p:nvSpPr>
        <p:spPr/>
        <p:txBody>
          <a:bodyPr>
            <a:normAutofit lnSpcReduction="10000"/>
          </a:bodyPr>
          <a:lstStyle/>
          <a:p>
            <a:r>
              <a:rPr lang="en-US" dirty="0">
                <a:solidFill>
                  <a:schemeClr val="tx1"/>
                </a:solidFill>
              </a:rPr>
              <a:t>LOST CUSTOMERS :</a:t>
            </a:r>
            <a:endParaRPr lang="en-IN" dirty="0">
              <a:solidFill>
                <a:schemeClr val="tx1"/>
              </a:solidFill>
            </a:endParaRPr>
          </a:p>
          <a:p>
            <a:pPr marL="285750" indent="-285750">
              <a:buFont typeface="Arial" panose="020B0604020202020204" pitchFamily="34" charset="0"/>
              <a:buChar char="•"/>
            </a:pPr>
            <a:r>
              <a:rPr lang="en-US" dirty="0">
                <a:solidFill>
                  <a:schemeClr val="tx1"/>
                </a:solidFill>
              </a:rPr>
              <a:t>On basis on Recency, frequency &amp; monetary parameters we have grouped our Customers who we’d lost</a:t>
            </a:r>
          </a:p>
          <a:p>
            <a:pPr marL="285750" indent="-285750">
              <a:buFont typeface="Arial" panose="020B0604020202020204" pitchFamily="34" charset="0"/>
              <a:buChar char="•"/>
            </a:pPr>
            <a:r>
              <a:rPr lang="en-US" dirty="0">
                <a:solidFill>
                  <a:schemeClr val="tx1"/>
                </a:solidFill>
              </a:rPr>
              <a:t>Their recency is very low and hasn’t made any purchase since long. So we can say these are our lost customers. If taken feedback from them and fulfill their demand we might bring them back to been a good customer.</a:t>
            </a:r>
          </a:p>
          <a:p>
            <a:pPr marL="285750" indent="-285750">
              <a:buFont typeface="Arial" panose="020B0604020202020204" pitchFamily="34" charset="0"/>
              <a:buChar char="•"/>
            </a:pPr>
            <a:r>
              <a:rPr lang="en-US" dirty="0">
                <a:solidFill>
                  <a:schemeClr val="tx1"/>
                </a:solidFill>
              </a:rPr>
              <a:t>But suggestion is to not to invest much time on these type of customers.</a:t>
            </a:r>
          </a:p>
          <a:p>
            <a:pPr marL="285750" indent="-285750">
              <a:buFont typeface="Arial" panose="020B0604020202020204" pitchFamily="34" charset="0"/>
              <a:buChar char="•"/>
            </a:pPr>
            <a:r>
              <a:rPr lang="en-US" dirty="0">
                <a:solidFill>
                  <a:schemeClr val="tx1"/>
                </a:solidFill>
              </a:rPr>
              <a:t>As these are the most avoidable customers as they are with lowest level in all aspects Recency, Frequency and Monetary. There is no point in spending time and effort to maintain business with these customers.</a:t>
            </a:r>
          </a:p>
          <a:p>
            <a:endParaRPr lang="en-IN" dirty="0">
              <a:solidFill>
                <a:schemeClr val="tx1"/>
              </a:solidFill>
            </a:endParaRPr>
          </a:p>
        </p:txBody>
      </p:sp>
    </p:spTree>
    <p:extLst>
      <p:ext uri="{BB962C8B-B14F-4D97-AF65-F5344CB8AC3E}">
        <p14:creationId xmlns:p14="http://schemas.microsoft.com/office/powerpoint/2010/main" val="2675787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12E4-8426-01DE-198B-CD514909DB8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88C2392-CD8E-5CDB-580C-17C22549C3DF}"/>
              </a:ext>
            </a:extLst>
          </p:cNvPr>
          <p:cNvPicPr>
            <a:picLocks noGrp="1" noChangeAspect="1"/>
          </p:cNvPicPr>
          <p:nvPr>
            <p:ph idx="1"/>
          </p:nvPr>
        </p:nvPicPr>
        <p:blipFill>
          <a:blip r:embed="rId2"/>
          <a:stretch>
            <a:fillRect/>
          </a:stretch>
        </p:blipFill>
        <p:spPr>
          <a:xfrm>
            <a:off x="1096963" y="539646"/>
            <a:ext cx="10058400" cy="5291528"/>
          </a:xfrm>
          <a:prstGeom prst="rect">
            <a:avLst/>
          </a:prstGeom>
        </p:spPr>
      </p:pic>
    </p:spTree>
    <p:extLst>
      <p:ext uri="{BB962C8B-B14F-4D97-AF65-F5344CB8AC3E}">
        <p14:creationId xmlns:p14="http://schemas.microsoft.com/office/powerpoint/2010/main" val="2002254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F38F3-B461-C136-497D-AB36E5BEB53E}"/>
              </a:ext>
            </a:extLst>
          </p:cNvPr>
          <p:cNvSpPr>
            <a:spLocks noGrp="1"/>
          </p:cNvSpPr>
          <p:nvPr>
            <p:ph type="title"/>
          </p:nvPr>
        </p:nvSpPr>
        <p:spPr/>
        <p:txBody>
          <a:bodyPr/>
          <a:lstStyle/>
          <a:p>
            <a:r>
              <a:rPr lang="en-US" b="1" dirty="0">
                <a:solidFill>
                  <a:schemeClr val="tx1"/>
                </a:solidFill>
                <a:latin typeface="Arial" panose="020B0604020202020204" pitchFamily="34" charset="0"/>
              </a:rPr>
              <a:t>RECOMMENDATION:</a:t>
            </a:r>
            <a:endParaRPr lang="en-IN" dirty="0">
              <a:solidFill>
                <a:schemeClr val="tx1"/>
              </a:solidFill>
            </a:endParaRPr>
          </a:p>
        </p:txBody>
      </p:sp>
      <p:sp>
        <p:nvSpPr>
          <p:cNvPr id="3" name="Content Placeholder 2">
            <a:extLst>
              <a:ext uri="{FF2B5EF4-FFF2-40B4-BE49-F238E27FC236}">
                <a16:creationId xmlns:a16="http://schemas.microsoft.com/office/drawing/2014/main" id="{C8E173DF-6B5A-D1C7-EC3C-C454D4517FB2}"/>
              </a:ext>
            </a:extLst>
          </p:cNvPr>
          <p:cNvSpPr>
            <a:spLocks noGrp="1"/>
          </p:cNvSpPr>
          <p:nvPr>
            <p:ph idx="1"/>
          </p:nvPr>
        </p:nvSpPr>
        <p:spPr/>
        <p:txBody>
          <a:bodyPr>
            <a:normAutofit fontScale="70000" lnSpcReduction="20000"/>
          </a:bodyPr>
          <a:lstStyle/>
          <a:p>
            <a:pPr marL="285750" indent="-285750">
              <a:lnSpc>
                <a:spcPct val="150000"/>
              </a:lnSpc>
              <a:buFont typeface="Arial" panose="020B0604020202020204" pitchFamily="34" charset="0"/>
              <a:buChar char="•"/>
            </a:pPr>
            <a:r>
              <a:rPr lang="en-IN" dirty="0">
                <a:solidFill>
                  <a:schemeClr val="tx1"/>
                </a:solidFill>
              </a:rPr>
              <a:t>Using Recency, frequency &amp; monetary parameters we have grouped our Top , loyal, on the verge of churning and lose customers. Customers with good recency has been our top customers were as we also have lost customer lists.</a:t>
            </a:r>
          </a:p>
          <a:p>
            <a:pPr marL="285750" indent="-285750">
              <a:lnSpc>
                <a:spcPct val="150000"/>
              </a:lnSpc>
              <a:buFont typeface="Arial" panose="020B0604020202020204" pitchFamily="34" charset="0"/>
              <a:buChar char="•"/>
            </a:pPr>
            <a:r>
              <a:rPr lang="en-IN" dirty="0">
                <a:solidFill>
                  <a:schemeClr val="tx1"/>
                </a:solidFill>
              </a:rPr>
              <a:t>Customers on verge of churning can be saved and can be converted into a good buyer.</a:t>
            </a:r>
          </a:p>
          <a:p>
            <a:pPr marL="285750" indent="-285750">
              <a:lnSpc>
                <a:spcPct val="150000"/>
              </a:lnSpc>
              <a:buFont typeface="Arial" panose="020B0604020202020204" pitchFamily="34" charset="0"/>
              <a:buChar char="•"/>
            </a:pPr>
            <a:r>
              <a:rPr lang="en-IN" dirty="0">
                <a:solidFill>
                  <a:schemeClr val="tx1"/>
                </a:solidFill>
              </a:rPr>
              <a:t>RFM model is used for deriving the customers types like Loyal, top or best, on verge of churning &amp; lost customers.</a:t>
            </a:r>
          </a:p>
          <a:p>
            <a:pPr marL="285750" indent="-285750">
              <a:lnSpc>
                <a:spcPct val="150000"/>
              </a:lnSpc>
              <a:buFont typeface="Arial" panose="020B0604020202020204" pitchFamily="34" charset="0"/>
              <a:buChar char="•"/>
            </a:pPr>
            <a:r>
              <a:rPr lang="en-IN" dirty="0">
                <a:solidFill>
                  <a:schemeClr val="tx1"/>
                </a:solidFill>
              </a:rPr>
              <a:t>Recency, frequency &amp; monetary parameters were widely used to bifurcate the types of customer's.</a:t>
            </a:r>
          </a:p>
          <a:p>
            <a:pPr marL="285750" indent="-285750">
              <a:lnSpc>
                <a:spcPct val="150000"/>
              </a:lnSpc>
              <a:buFont typeface="Arial" panose="020B0604020202020204" pitchFamily="34" charset="0"/>
              <a:buChar char="•"/>
            </a:pPr>
            <a:r>
              <a:rPr lang="en-IN" dirty="0">
                <a:solidFill>
                  <a:schemeClr val="tx1"/>
                </a:solidFill>
              </a:rPr>
              <a:t>This model can be very helpful to the company to maintain its sales and customers and can focus on how the company has lost the customers &amp; can take various actions to bring them back.</a:t>
            </a:r>
          </a:p>
          <a:p>
            <a:pPr marL="285750" indent="-285750">
              <a:lnSpc>
                <a:spcPct val="150000"/>
              </a:lnSpc>
              <a:buFont typeface="Arial" panose="020B0604020202020204" pitchFamily="34" charset="0"/>
              <a:buChar char="•"/>
            </a:pPr>
            <a:r>
              <a:rPr lang="en-IN" dirty="0">
                <a:solidFill>
                  <a:schemeClr val="tx1"/>
                </a:solidFill>
              </a:rPr>
              <a:t>It is vital for the company to convert the customers who are on verge of churning into a regular customer or at least maintain them.</a:t>
            </a:r>
          </a:p>
          <a:p>
            <a:pPr marL="285750" indent="-285750">
              <a:lnSpc>
                <a:spcPct val="150000"/>
              </a:lnSpc>
              <a:buFont typeface="Arial" panose="020B0604020202020204" pitchFamily="34" charset="0"/>
              <a:buChar char="•"/>
            </a:pPr>
            <a:r>
              <a:rPr lang="en-IN" dirty="0">
                <a:solidFill>
                  <a:schemeClr val="tx1"/>
                </a:solidFill>
              </a:rPr>
              <a:t> And also how to increase the sales ratio can be identified.</a:t>
            </a:r>
          </a:p>
          <a:p>
            <a:endParaRPr lang="en-IN" dirty="0">
              <a:solidFill>
                <a:schemeClr val="tx1"/>
              </a:solidFill>
            </a:endParaRPr>
          </a:p>
        </p:txBody>
      </p:sp>
    </p:spTree>
    <p:extLst>
      <p:ext uri="{BB962C8B-B14F-4D97-AF65-F5344CB8AC3E}">
        <p14:creationId xmlns:p14="http://schemas.microsoft.com/office/powerpoint/2010/main" val="1823409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FE7289-7455-C7EE-590C-1A0838392B8A}"/>
              </a:ext>
            </a:extLst>
          </p:cNvPr>
          <p:cNvSpPr/>
          <p:nvPr/>
        </p:nvSpPr>
        <p:spPr>
          <a:xfrm>
            <a:off x="2727706" y="1573250"/>
            <a:ext cx="6736588" cy="4247317"/>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a:p>
            <a:pPr algn="ctr"/>
            <a:r>
              <a:rPr lang="en-US" sz="5400" b="1" dirty="0">
                <a:ln w="9525">
                  <a:solidFill>
                    <a:schemeClr val="bg1"/>
                  </a:solidFill>
                  <a:prstDash val="solid"/>
                </a:ln>
                <a:effectLst>
                  <a:outerShdw blurRad="12700" dist="38100" dir="2700000" algn="tl" rotWithShape="0">
                    <a:schemeClr val="bg1">
                      <a:lumMod val="50000"/>
                    </a:schemeClr>
                  </a:outerShdw>
                </a:effectLst>
              </a:rPr>
              <a:t>HIYA SHAH</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PGP DATA SCIENCE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AND</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BUSINESS ANALYTICS</a:t>
            </a:r>
          </a:p>
        </p:txBody>
      </p:sp>
    </p:spTree>
    <p:extLst>
      <p:ext uri="{BB962C8B-B14F-4D97-AF65-F5344CB8AC3E}">
        <p14:creationId xmlns:p14="http://schemas.microsoft.com/office/powerpoint/2010/main" val="2556009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2EC5-3CD0-766C-796D-729F32DC971B}"/>
              </a:ext>
            </a:extLst>
          </p:cNvPr>
          <p:cNvSpPr>
            <a:spLocks noGrp="1"/>
          </p:cNvSpPr>
          <p:nvPr>
            <p:ph type="title"/>
          </p:nvPr>
        </p:nvSpPr>
        <p:spPr/>
        <p:txBody>
          <a:bodyPr/>
          <a:lstStyle/>
          <a:p>
            <a:r>
              <a:rPr lang="en-US" dirty="0"/>
              <a:t>EXECUTIVE SUMMARY</a:t>
            </a:r>
            <a:endParaRPr lang="en-IN" dirty="0"/>
          </a:p>
        </p:txBody>
      </p:sp>
      <p:sp>
        <p:nvSpPr>
          <p:cNvPr id="3" name="Content Placeholder 2">
            <a:extLst>
              <a:ext uri="{FF2B5EF4-FFF2-40B4-BE49-F238E27FC236}">
                <a16:creationId xmlns:a16="http://schemas.microsoft.com/office/drawing/2014/main" id="{957AFE1C-6170-707C-57B0-3EB688E2DFBA}"/>
              </a:ext>
            </a:extLst>
          </p:cNvPr>
          <p:cNvSpPr>
            <a:spLocks noGrp="1"/>
          </p:cNvSpPr>
          <p:nvPr>
            <p:ph idx="1"/>
          </p:nvPr>
        </p:nvSpPr>
        <p:spPr/>
        <p:txBody>
          <a:bodyPr/>
          <a:lstStyle/>
          <a:p>
            <a:r>
              <a:rPr lang="en-US" dirty="0">
                <a:solidFill>
                  <a:srgbClr val="000000"/>
                </a:solidFill>
                <a:latin typeface="ff4"/>
              </a:rPr>
              <a:t>We have received the 3 years data of automobile part manufacture. Consisting 2747 entries with 20 variable details regarding the demography of the product and customer information.</a:t>
            </a:r>
          </a:p>
          <a:p>
            <a:r>
              <a:rPr lang="en-US" dirty="0">
                <a:solidFill>
                  <a:srgbClr val="000000"/>
                </a:solidFill>
                <a:latin typeface="ff4"/>
              </a:rPr>
              <a:t>Agenda of this project is to find the underlying buying patterns of the customers of an automobile part manufacturer. based on the past 3 years of the Company's transaction data and recommend them customized marketing strategies for different segments of customers.</a:t>
            </a:r>
            <a:endParaRPr lang="en-US" dirty="0">
              <a:solidFill>
                <a:srgbClr val="000000"/>
              </a:solidFill>
              <a:latin typeface="Source Sans Pro" panose="020B0503030403020204" pitchFamily="34" charset="0"/>
            </a:endParaRPr>
          </a:p>
          <a:p>
            <a:endParaRPr lang="en-US" dirty="0">
              <a:solidFill>
                <a:srgbClr val="000000"/>
              </a:solidFill>
              <a:latin typeface="Source Sans Pro" panose="020B0503030403020204" pitchFamily="34" charset="0"/>
            </a:endParaRPr>
          </a:p>
          <a:p>
            <a:endParaRPr lang="en-IN" dirty="0"/>
          </a:p>
        </p:txBody>
      </p:sp>
    </p:spTree>
    <p:extLst>
      <p:ext uri="{BB962C8B-B14F-4D97-AF65-F5344CB8AC3E}">
        <p14:creationId xmlns:p14="http://schemas.microsoft.com/office/powerpoint/2010/main" val="281232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EDEEA-30E0-93CB-5D8C-1C3A14491511}"/>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219B5B49-D0C5-2C20-CB97-B04860E8907E}"/>
              </a:ext>
            </a:extLst>
          </p:cNvPr>
          <p:cNvSpPr>
            <a:spLocks noGrp="1"/>
          </p:cNvSpPr>
          <p:nvPr>
            <p:ph idx="1"/>
          </p:nvPr>
        </p:nvSpPr>
        <p:spPr/>
        <p:txBody>
          <a:bodyPr/>
          <a:lstStyle/>
          <a:p>
            <a:pPr fontAlgn="auto"/>
            <a:r>
              <a:rPr lang="en-US" dirty="0"/>
              <a:t>The primary objective of this analysis is to leverage data science techniques to:</a:t>
            </a:r>
          </a:p>
          <a:p>
            <a:pPr fontAlgn="auto"/>
            <a:r>
              <a:rPr lang="en-US" dirty="0"/>
              <a:t>Identify underlying patterns in customer purchasing behavior.</a:t>
            </a:r>
          </a:p>
          <a:p>
            <a:pPr fontAlgn="auto"/>
            <a:r>
              <a:rPr lang="en-US" dirty="0"/>
              <a:t>Segment customers based on their transactional data.</a:t>
            </a:r>
          </a:p>
          <a:p>
            <a:pPr fontAlgn="auto"/>
            <a:r>
              <a:rPr lang="en-US" dirty="0"/>
              <a:t>Provide actionable insights to optimize the company's marketing efforts.</a:t>
            </a:r>
          </a:p>
          <a:p>
            <a:pPr fontAlgn="auto"/>
            <a:r>
              <a:rPr lang="en-US" dirty="0"/>
              <a:t>Recommend personalized marketing strategies for each customer segment to maximize sales and customer retention.</a:t>
            </a:r>
          </a:p>
          <a:p>
            <a:endParaRPr lang="en-IN" dirty="0"/>
          </a:p>
        </p:txBody>
      </p:sp>
    </p:spTree>
    <p:extLst>
      <p:ext uri="{BB962C8B-B14F-4D97-AF65-F5344CB8AC3E}">
        <p14:creationId xmlns:p14="http://schemas.microsoft.com/office/powerpoint/2010/main" val="3789971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B5F74-F9D8-0325-5DBE-FCC859EE39FF}"/>
              </a:ext>
            </a:extLst>
          </p:cNvPr>
          <p:cNvSpPr>
            <a:spLocks noGrp="1"/>
          </p:cNvSpPr>
          <p:nvPr>
            <p:ph type="title"/>
          </p:nvPr>
        </p:nvSpPr>
        <p:spPr/>
        <p:txBody>
          <a:bodyPr/>
          <a:lstStyle/>
          <a:p>
            <a:r>
              <a:rPr lang="en-US" dirty="0"/>
              <a:t>Data Summary</a:t>
            </a:r>
            <a:endParaRPr lang="en-IN" dirty="0"/>
          </a:p>
        </p:txBody>
      </p:sp>
      <p:sp>
        <p:nvSpPr>
          <p:cNvPr id="3" name="Content Placeholder 2">
            <a:extLst>
              <a:ext uri="{FF2B5EF4-FFF2-40B4-BE49-F238E27FC236}">
                <a16:creationId xmlns:a16="http://schemas.microsoft.com/office/drawing/2014/main" id="{8B8F5598-64EB-4F25-DC8C-D2D8143880CF}"/>
              </a:ext>
            </a:extLst>
          </p:cNvPr>
          <p:cNvSpPr>
            <a:spLocks noGrp="1"/>
          </p:cNvSpPr>
          <p:nvPr>
            <p:ph idx="1"/>
          </p:nvPr>
        </p:nvSpPr>
        <p:spPr/>
        <p:txBody>
          <a:bodyPr>
            <a:normAutofit fontScale="70000" lnSpcReduction="20000"/>
          </a:bodyPr>
          <a:lstStyle/>
          <a:p>
            <a:pPr marL="285750" indent="-285750" algn="just">
              <a:buFont typeface="Arial" panose="020B0604020202020204" pitchFamily="34" charset="0"/>
              <a:buChar char="•"/>
            </a:pPr>
            <a:r>
              <a:rPr lang="en-US" dirty="0">
                <a:solidFill>
                  <a:schemeClr val="tx1"/>
                </a:solidFill>
              </a:rPr>
              <a:t>The data is about an automobile parts manufacturing company. They have provided the data collected of   transactions for 3 years.</a:t>
            </a:r>
          </a:p>
          <a:p>
            <a:pPr marL="285750" indent="-285750">
              <a:buFont typeface="Arial" panose="020B0604020202020204" pitchFamily="34" charset="0"/>
              <a:buChar char="•"/>
            </a:pPr>
            <a:r>
              <a:rPr lang="en-US" dirty="0">
                <a:solidFill>
                  <a:schemeClr val="tx1"/>
                </a:solidFill>
              </a:rPr>
              <a:t>The data has 2747 entries (0 To 2746) of rows and 20 columns. The data has 1 datetime64 , 2 foat64, 5 int64,and 12 Object data types. </a:t>
            </a:r>
          </a:p>
          <a:p>
            <a:pPr marL="285750" indent="-285750" algn="just">
              <a:buFont typeface="Arial" panose="020B0604020202020204" pitchFamily="34" charset="0"/>
              <a:buChar char="•"/>
            </a:pPr>
            <a:r>
              <a:rPr lang="en-US" dirty="0">
                <a:solidFill>
                  <a:schemeClr val="tx1"/>
                </a:solidFill>
              </a:rPr>
              <a:t>The dataset has both no null values and no duplicate rows of data.</a:t>
            </a:r>
          </a:p>
          <a:p>
            <a:pPr marL="285750" indent="-285750" algn="just">
              <a:buFont typeface="Arial" panose="020B0604020202020204" pitchFamily="34" charset="0"/>
              <a:buChar char="•"/>
            </a:pPr>
            <a:r>
              <a:rPr lang="en-US" dirty="0">
                <a:solidFill>
                  <a:schemeClr val="tx1"/>
                </a:solidFill>
              </a:rPr>
              <a:t>This data more or less reflects the purchasing behavior of customers in different categories . The company is into automobile part manufacture, and they have different product line like Classic car , Motorcycle, plane, train, ship, Bus truck, vintage cars etc. </a:t>
            </a:r>
          </a:p>
          <a:p>
            <a:pPr marL="285750" indent="-285750" algn="just">
              <a:buFont typeface="Arial" panose="020B0604020202020204" pitchFamily="34" charset="0"/>
              <a:buChar char="•"/>
            </a:pPr>
            <a:r>
              <a:rPr lang="en-US" dirty="0">
                <a:solidFill>
                  <a:schemeClr val="tx1"/>
                </a:solidFill>
              </a:rPr>
              <a:t>There is presence of outliers in variables such as Quantity ordered, Price and Sales.</a:t>
            </a:r>
          </a:p>
          <a:p>
            <a:pPr marL="285750" indent="-285750" algn="just">
              <a:buFont typeface="Arial" panose="020B0604020202020204" pitchFamily="34" charset="0"/>
              <a:buChar char="•"/>
            </a:pPr>
            <a:r>
              <a:rPr lang="en-US" dirty="0">
                <a:solidFill>
                  <a:schemeClr val="tx1"/>
                </a:solidFill>
              </a:rPr>
              <a:t>Variable ‘Sales’ has highest positive skewness(0.784) and Variable ‘</a:t>
            </a:r>
            <a:r>
              <a:rPr lang="en-US" dirty="0" err="1">
                <a:solidFill>
                  <a:schemeClr val="tx1"/>
                </a:solidFill>
              </a:rPr>
              <a:t>Days_since_lastorder</a:t>
            </a:r>
            <a:r>
              <a:rPr lang="en-US" dirty="0">
                <a:solidFill>
                  <a:schemeClr val="tx1"/>
                </a:solidFill>
              </a:rPr>
              <a:t>’ has lowest negative skewness(-0.002).</a:t>
            </a:r>
          </a:p>
          <a:p>
            <a:pPr marL="285750" indent="-285750" algn="just">
              <a:buFont typeface="Arial" panose="020B0604020202020204" pitchFamily="34" charset="0"/>
              <a:buChar char="•"/>
            </a:pPr>
            <a:r>
              <a:rPr lang="en-US" dirty="0">
                <a:solidFill>
                  <a:schemeClr val="tx1"/>
                </a:solidFill>
              </a:rPr>
              <a:t>The data maintained each transactions entry as order number and for each order number maintained all required information like customer identity details , and product details like price , quantity , product code, and sales for each customer.</a:t>
            </a:r>
          </a:p>
          <a:p>
            <a:pPr marL="285750" indent="-285750" algn="just">
              <a:buFont typeface="Arial" panose="020B0604020202020204" pitchFamily="34" charset="0"/>
              <a:buChar char="•"/>
            </a:pPr>
            <a:r>
              <a:rPr lang="en-US" dirty="0">
                <a:solidFill>
                  <a:schemeClr val="tx1"/>
                </a:solidFill>
              </a:rPr>
              <a:t>We noticed that one order number has many different entries with different product codes.</a:t>
            </a:r>
          </a:p>
          <a:p>
            <a:pPr marL="285750" indent="-285750" algn="just">
              <a:buFont typeface="Arial" panose="020B0604020202020204" pitchFamily="34" charset="0"/>
              <a:buChar char="•"/>
            </a:pPr>
            <a:r>
              <a:rPr lang="en-US" dirty="0">
                <a:solidFill>
                  <a:schemeClr val="tx1"/>
                </a:solidFill>
              </a:rPr>
              <a:t>Manufacturer's Suggested Retail Price(MSRP) for each product code is decided but we found that this is not matching with Price of Each item &amp; is inconsistent with MSRP.</a:t>
            </a:r>
          </a:p>
          <a:p>
            <a:pPr>
              <a:buFont typeface="Arial" pitchFamily="34" charset="0"/>
              <a:buChar char="•"/>
            </a:pPr>
            <a:endParaRPr lang="en-US" sz="2000"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3419393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1CC3-1411-6699-415D-C8E256A5E8A6}"/>
              </a:ext>
            </a:extLst>
          </p:cNvPr>
          <p:cNvSpPr>
            <a:spLocks noGrp="1"/>
          </p:cNvSpPr>
          <p:nvPr>
            <p:ph type="title"/>
          </p:nvPr>
        </p:nvSpPr>
        <p:spPr>
          <a:xfrm>
            <a:off x="1097280" y="286603"/>
            <a:ext cx="10058400" cy="2111823"/>
          </a:xfrm>
        </p:spPr>
        <p:txBody>
          <a:bodyPr>
            <a:normAutofit fontScale="90000"/>
          </a:bodyPr>
          <a:lstStyle/>
          <a:p>
            <a:br>
              <a:rPr lang="en-US" sz="4800" dirty="0">
                <a:solidFill>
                  <a:schemeClr val="tx1"/>
                </a:solidFill>
              </a:rPr>
            </a:br>
            <a:br>
              <a:rPr lang="en-US" sz="4800" dirty="0">
                <a:solidFill>
                  <a:schemeClr val="tx1"/>
                </a:solidFill>
              </a:rPr>
            </a:br>
            <a:br>
              <a:rPr lang="en-US" sz="4800" dirty="0">
                <a:solidFill>
                  <a:schemeClr val="tx1"/>
                </a:solidFill>
              </a:rPr>
            </a:br>
            <a:br>
              <a:rPr lang="en-US" sz="4800" dirty="0">
                <a:solidFill>
                  <a:schemeClr val="tx1"/>
                </a:solidFill>
              </a:rPr>
            </a:br>
            <a:br>
              <a:rPr lang="en-US" sz="4800" dirty="0">
                <a:solidFill>
                  <a:schemeClr val="tx1"/>
                </a:solidFill>
              </a:rPr>
            </a:br>
            <a:br>
              <a:rPr lang="en-US" sz="4800" dirty="0">
                <a:solidFill>
                  <a:schemeClr val="tx1"/>
                </a:solidFill>
              </a:rPr>
            </a:br>
            <a:br>
              <a:rPr lang="en-US" sz="4800" dirty="0">
                <a:solidFill>
                  <a:schemeClr val="tx1"/>
                </a:solidFill>
              </a:rPr>
            </a:br>
            <a:br>
              <a:rPr lang="en-US" sz="4800" dirty="0">
                <a:solidFill>
                  <a:schemeClr val="tx1"/>
                </a:solidFill>
              </a:rPr>
            </a:br>
            <a:r>
              <a:rPr lang="en-US" sz="4800" dirty="0">
                <a:solidFill>
                  <a:schemeClr val="tx1"/>
                </a:solidFill>
              </a:rPr>
              <a:t>EXPLORATORY DATA ANALYSIS-</a:t>
            </a:r>
            <a:br>
              <a:rPr lang="en-IN" sz="4800" dirty="0">
                <a:solidFill>
                  <a:schemeClr val="tx1"/>
                </a:solidFill>
              </a:rPr>
            </a:br>
            <a:r>
              <a:rPr lang="en-US" sz="2700" dirty="0">
                <a:solidFill>
                  <a:schemeClr val="tx1"/>
                </a:solidFill>
                <a:latin typeface="Arial" panose="020B0604020202020204" pitchFamily="34" charset="0"/>
              </a:rPr>
              <a:t>Univariate, Bivariate, and multivariate analysis using data visualization</a:t>
            </a:r>
            <a:br>
              <a:rPr lang="en-IN" dirty="0">
                <a:solidFill>
                  <a:schemeClr val="tx1"/>
                </a:solidFill>
              </a:rPr>
            </a:br>
            <a:endParaRPr lang="en-IN" dirty="0">
              <a:solidFill>
                <a:schemeClr val="tx1"/>
              </a:solidFill>
            </a:endParaRPr>
          </a:p>
        </p:txBody>
      </p:sp>
      <p:pic>
        <p:nvPicPr>
          <p:cNvPr id="5" name="Content Placeholder 4">
            <a:extLst>
              <a:ext uri="{FF2B5EF4-FFF2-40B4-BE49-F238E27FC236}">
                <a16:creationId xmlns:a16="http://schemas.microsoft.com/office/drawing/2014/main" id="{24471686-0B8F-2F6C-6F54-19BA2600B0A1}"/>
              </a:ext>
            </a:extLst>
          </p:cNvPr>
          <p:cNvPicPr>
            <a:picLocks noGrp="1" noChangeAspect="1"/>
          </p:cNvPicPr>
          <p:nvPr>
            <p:ph idx="1"/>
          </p:nvPr>
        </p:nvPicPr>
        <p:blipFill>
          <a:blip r:embed="rId2"/>
          <a:stretch>
            <a:fillRect/>
          </a:stretch>
        </p:blipFill>
        <p:spPr>
          <a:xfrm>
            <a:off x="721043" y="2048239"/>
            <a:ext cx="7763390" cy="3870987"/>
          </a:xfrm>
        </p:spPr>
      </p:pic>
      <p:sp>
        <p:nvSpPr>
          <p:cNvPr id="6" name="TextBox 5">
            <a:extLst>
              <a:ext uri="{FF2B5EF4-FFF2-40B4-BE49-F238E27FC236}">
                <a16:creationId xmlns:a16="http://schemas.microsoft.com/office/drawing/2014/main" id="{2A68B2F4-8A17-AB5D-DD53-3A5546B30D9B}"/>
              </a:ext>
            </a:extLst>
          </p:cNvPr>
          <p:cNvSpPr txBox="1"/>
          <p:nvPr/>
        </p:nvSpPr>
        <p:spPr>
          <a:xfrm>
            <a:off x="8679305" y="2188564"/>
            <a:ext cx="3192905"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Using boxplot on sales &amp; status variable we have plotted univariate analysis. We can clearly see that outlier is present there. Also using histogram on sales variable we did univariate analysis. For Categorical variable like product line we also did univariate analysis using bar plot.</a:t>
            </a:r>
            <a:endParaRPr lang="en-IN" sz="2000" dirty="0"/>
          </a:p>
        </p:txBody>
      </p:sp>
    </p:spTree>
    <p:extLst>
      <p:ext uri="{BB962C8B-B14F-4D97-AF65-F5344CB8AC3E}">
        <p14:creationId xmlns:p14="http://schemas.microsoft.com/office/powerpoint/2010/main" val="3299837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00356-7D8E-1DAE-CDC2-C53F993B2A39}"/>
              </a:ext>
            </a:extLst>
          </p:cNvPr>
          <p:cNvSpPr>
            <a:spLocks noGrp="1"/>
          </p:cNvSpPr>
          <p:nvPr>
            <p:ph type="title"/>
          </p:nvPr>
        </p:nvSpPr>
        <p:spPr/>
        <p:txBody>
          <a:bodyPr>
            <a:noAutofit/>
          </a:bodyPr>
          <a:lstStyle/>
          <a:p>
            <a:r>
              <a:rPr lang="en-US" sz="4000" dirty="0">
                <a:solidFill>
                  <a:schemeClr val="tx1"/>
                </a:solidFill>
              </a:rPr>
              <a:t>Analysis on Sales, Country, Deal Size, Quantity order, Product line and MSRP</a:t>
            </a:r>
            <a:endParaRPr lang="en-IN" sz="4000" dirty="0">
              <a:solidFill>
                <a:schemeClr val="tx1"/>
              </a:solidFill>
            </a:endParaRPr>
          </a:p>
        </p:txBody>
      </p:sp>
      <p:pic>
        <p:nvPicPr>
          <p:cNvPr id="5" name="Content Placeholder 4">
            <a:extLst>
              <a:ext uri="{FF2B5EF4-FFF2-40B4-BE49-F238E27FC236}">
                <a16:creationId xmlns:a16="http://schemas.microsoft.com/office/drawing/2014/main" id="{CB4DEA38-D471-FF3A-D180-D5C828699FB7}"/>
              </a:ext>
            </a:extLst>
          </p:cNvPr>
          <p:cNvPicPr>
            <a:picLocks noGrp="1" noChangeAspect="1"/>
          </p:cNvPicPr>
          <p:nvPr>
            <p:ph idx="1"/>
          </p:nvPr>
        </p:nvPicPr>
        <p:blipFill>
          <a:blip r:embed="rId2"/>
          <a:srcRect l="10487"/>
          <a:stretch>
            <a:fillRect/>
          </a:stretch>
        </p:blipFill>
        <p:spPr>
          <a:xfrm>
            <a:off x="1066800" y="2003268"/>
            <a:ext cx="10058400" cy="4266071"/>
          </a:xfrm>
        </p:spPr>
      </p:pic>
    </p:spTree>
    <p:extLst>
      <p:ext uri="{BB962C8B-B14F-4D97-AF65-F5344CB8AC3E}">
        <p14:creationId xmlns:p14="http://schemas.microsoft.com/office/powerpoint/2010/main" val="3166593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0F03-FF4A-7648-4B08-74557D302EE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F1A7BD6-F03C-0174-3462-17E718B6F4C0}"/>
              </a:ext>
            </a:extLst>
          </p:cNvPr>
          <p:cNvPicPr>
            <a:picLocks noGrp="1" noChangeAspect="1"/>
          </p:cNvPicPr>
          <p:nvPr>
            <p:ph idx="1"/>
          </p:nvPr>
        </p:nvPicPr>
        <p:blipFill>
          <a:blip r:embed="rId2"/>
          <a:stretch>
            <a:fillRect/>
          </a:stretch>
        </p:blipFill>
        <p:spPr>
          <a:xfrm>
            <a:off x="0" y="41224"/>
            <a:ext cx="6096000" cy="3191987"/>
          </a:xfrm>
        </p:spPr>
      </p:pic>
      <p:pic>
        <p:nvPicPr>
          <p:cNvPr id="7" name="Picture 6">
            <a:extLst>
              <a:ext uri="{FF2B5EF4-FFF2-40B4-BE49-F238E27FC236}">
                <a16:creationId xmlns:a16="http://schemas.microsoft.com/office/drawing/2014/main" id="{28A2CA78-B7A7-1626-E07A-49543B7E4BF7}"/>
              </a:ext>
            </a:extLst>
          </p:cNvPr>
          <p:cNvPicPr>
            <a:picLocks noChangeAspect="1"/>
          </p:cNvPicPr>
          <p:nvPr/>
        </p:nvPicPr>
        <p:blipFill>
          <a:blip r:embed="rId3"/>
          <a:stretch>
            <a:fillRect/>
          </a:stretch>
        </p:blipFill>
        <p:spPr>
          <a:xfrm>
            <a:off x="-31319" y="3260328"/>
            <a:ext cx="6420054" cy="3311069"/>
          </a:xfrm>
          <a:prstGeom prst="rect">
            <a:avLst/>
          </a:prstGeom>
        </p:spPr>
      </p:pic>
      <p:pic>
        <p:nvPicPr>
          <p:cNvPr id="11" name="Picture 10">
            <a:extLst>
              <a:ext uri="{FF2B5EF4-FFF2-40B4-BE49-F238E27FC236}">
                <a16:creationId xmlns:a16="http://schemas.microsoft.com/office/drawing/2014/main" id="{9A33781F-4A35-4840-7B06-BEBE52D1ADAE}"/>
              </a:ext>
            </a:extLst>
          </p:cNvPr>
          <p:cNvPicPr>
            <a:picLocks noChangeAspect="1"/>
          </p:cNvPicPr>
          <p:nvPr/>
        </p:nvPicPr>
        <p:blipFill>
          <a:blip r:embed="rId4"/>
          <a:stretch>
            <a:fillRect/>
          </a:stretch>
        </p:blipFill>
        <p:spPr>
          <a:xfrm>
            <a:off x="6276038" y="3429000"/>
            <a:ext cx="5915962" cy="3142397"/>
          </a:xfrm>
          <a:prstGeom prst="rect">
            <a:avLst/>
          </a:prstGeom>
        </p:spPr>
      </p:pic>
      <p:pic>
        <p:nvPicPr>
          <p:cNvPr id="13" name="Picture 12">
            <a:extLst>
              <a:ext uri="{FF2B5EF4-FFF2-40B4-BE49-F238E27FC236}">
                <a16:creationId xmlns:a16="http://schemas.microsoft.com/office/drawing/2014/main" id="{65296751-54A2-FD4D-C690-EC0084AB9EA6}"/>
              </a:ext>
            </a:extLst>
          </p:cNvPr>
          <p:cNvPicPr>
            <a:picLocks noChangeAspect="1"/>
          </p:cNvPicPr>
          <p:nvPr/>
        </p:nvPicPr>
        <p:blipFill>
          <a:blip r:embed="rId5"/>
          <a:stretch>
            <a:fillRect/>
          </a:stretch>
        </p:blipFill>
        <p:spPr>
          <a:xfrm>
            <a:off x="6096000" y="68341"/>
            <a:ext cx="6156959" cy="3406257"/>
          </a:xfrm>
          <a:prstGeom prst="rect">
            <a:avLst/>
          </a:prstGeom>
        </p:spPr>
      </p:pic>
    </p:spTree>
    <p:extLst>
      <p:ext uri="{BB962C8B-B14F-4D97-AF65-F5344CB8AC3E}">
        <p14:creationId xmlns:p14="http://schemas.microsoft.com/office/powerpoint/2010/main" val="1015063488"/>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4262</TotalTime>
  <Words>2238</Words>
  <Application>Microsoft Office PowerPoint</Application>
  <PresentationFormat>Widescreen</PresentationFormat>
  <Paragraphs>153</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Algerian</vt:lpstr>
      <vt:lpstr>Arial</vt:lpstr>
      <vt:lpstr>Bookman Old Style</vt:lpstr>
      <vt:lpstr>Calibri</vt:lpstr>
      <vt:lpstr>ff3</vt:lpstr>
      <vt:lpstr>ff4</vt:lpstr>
      <vt:lpstr>ff6</vt:lpstr>
      <vt:lpstr>Franklin Gothic Book</vt:lpstr>
      <vt:lpstr>Source Sans Pro</vt:lpstr>
      <vt:lpstr>Custom</vt:lpstr>
      <vt:lpstr>MARKETING AND RETAIL ANALYTICS PROJECT   - PART 1</vt:lpstr>
      <vt:lpstr>TABLE OF CONTENT</vt:lpstr>
      <vt:lpstr>PROBLEM STATEMENT</vt:lpstr>
      <vt:lpstr>EXECUTIVE SUMMARY</vt:lpstr>
      <vt:lpstr>Objective</vt:lpstr>
      <vt:lpstr>Data Summary</vt:lpstr>
      <vt:lpstr>        EXPLORATORY DATA ANALYSIS- Univariate, Bivariate, and multivariate analysis using data visualization </vt:lpstr>
      <vt:lpstr>Analysis on Sales, Country, Deal Size, Quantity order, Product line and MSRP</vt:lpstr>
      <vt:lpstr>PowerPoint Presentation</vt:lpstr>
      <vt:lpstr>PowerPoint Presentation</vt:lpstr>
      <vt:lpstr>PowerPoint Presentation</vt:lpstr>
      <vt:lpstr>PowerPoint Presentation</vt:lpstr>
      <vt:lpstr>Country Wise Quantity ordered </vt:lpstr>
      <vt:lpstr>PowerPoint Presentation</vt:lpstr>
      <vt:lpstr>PowerPoint Presentation</vt:lpstr>
      <vt:lpstr>PowerPoint Presentation</vt:lpstr>
      <vt:lpstr>PowerPoint Presentation</vt:lpstr>
      <vt:lpstr>PowerPoint Presentation</vt:lpstr>
      <vt:lpstr>Overview of the Heatmap: </vt:lpstr>
      <vt:lpstr>Variable-Wise Summary &amp; Insights</vt:lpstr>
      <vt:lpstr>PowerPoint Presentation</vt:lpstr>
      <vt:lpstr>Boxplot Analysis: Distribution &amp; Outlier Insights</vt:lpstr>
      <vt:lpstr>INSIGHTS</vt:lpstr>
      <vt:lpstr>Customer Segmentation using RFM analysis</vt:lpstr>
      <vt:lpstr>KNIME WORKFLOW and Output table Image-</vt:lpstr>
      <vt:lpstr>PowerPoint Presentation</vt:lpstr>
      <vt:lpstr>PowerPoint Presentation</vt:lpstr>
      <vt:lpstr>Inferences from RFM Analysis and identified segments</vt:lpstr>
      <vt:lpstr>PowerPoint Presentation</vt:lpstr>
      <vt:lpstr>Inferences from RFM Analysis and identified segments</vt:lpstr>
      <vt:lpstr>PowerPoint Presentation</vt:lpstr>
      <vt:lpstr>Inferences from RFM Analysis and identified segments</vt:lpstr>
      <vt:lpstr>PowerPoint Presentation</vt:lpstr>
      <vt:lpstr>Inferences from RFM Analysis and identified segments</vt:lpstr>
      <vt:lpstr>PowerPoint Presentation</vt:lpstr>
      <vt:lpstr>Inferences from RFM Analysis and identified segments</vt:lpstr>
      <vt:lpstr>PowerPoint Presentation</vt:lpstr>
      <vt:lpstr>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sherin shah</dc:creator>
  <cp:lastModifiedBy>sherin shah</cp:lastModifiedBy>
  <cp:revision>1</cp:revision>
  <dcterms:created xsi:type="dcterms:W3CDTF">2025-06-19T13:02:40Z</dcterms:created>
  <dcterms:modified xsi:type="dcterms:W3CDTF">2025-06-22T12:05:06Z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